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notesMasterIdLst>
    <p:notesMasterId r:id="rId41"/>
  </p:notesMasterIdLst>
  <p:handoutMasterIdLst>
    <p:handoutMasterId r:id="rId42"/>
  </p:handoutMasterIdLst>
  <p:sldIdLst>
    <p:sldId id="259" r:id="rId2"/>
    <p:sldId id="287" r:id="rId3"/>
    <p:sldId id="328" r:id="rId4"/>
    <p:sldId id="315" r:id="rId5"/>
    <p:sldId id="430" r:id="rId6"/>
    <p:sldId id="364" r:id="rId7"/>
    <p:sldId id="369" r:id="rId8"/>
    <p:sldId id="432" r:id="rId9"/>
    <p:sldId id="352" r:id="rId10"/>
    <p:sldId id="353" r:id="rId11"/>
    <p:sldId id="330" r:id="rId12"/>
    <p:sldId id="395" r:id="rId13"/>
    <p:sldId id="324" r:id="rId14"/>
    <p:sldId id="357" r:id="rId15"/>
    <p:sldId id="436" r:id="rId16"/>
    <p:sldId id="433" r:id="rId17"/>
    <p:sldId id="359" r:id="rId18"/>
    <p:sldId id="360" r:id="rId19"/>
    <p:sldId id="361" r:id="rId20"/>
    <p:sldId id="362" r:id="rId21"/>
    <p:sldId id="367" r:id="rId22"/>
    <p:sldId id="368" r:id="rId23"/>
    <p:sldId id="372" r:id="rId24"/>
    <p:sldId id="373" r:id="rId25"/>
    <p:sldId id="375" r:id="rId26"/>
    <p:sldId id="376" r:id="rId27"/>
    <p:sldId id="422" r:id="rId28"/>
    <p:sldId id="423" r:id="rId29"/>
    <p:sldId id="424" r:id="rId30"/>
    <p:sldId id="320" r:id="rId31"/>
    <p:sldId id="321" r:id="rId32"/>
    <p:sldId id="425" r:id="rId33"/>
    <p:sldId id="426" r:id="rId34"/>
    <p:sldId id="347" r:id="rId35"/>
    <p:sldId id="349" r:id="rId36"/>
    <p:sldId id="427" r:id="rId37"/>
    <p:sldId id="396" r:id="rId38"/>
    <p:sldId id="312" r:id="rId39"/>
    <p:sldId id="333" r:id="rId40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  <a:srgbClr val="333333"/>
    <a:srgbClr val="00CC00"/>
    <a:srgbClr val="3333CC"/>
    <a:srgbClr val="00CCFF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4635" autoAdjust="0"/>
  </p:normalViewPr>
  <p:slideViewPr>
    <p:cSldViewPr>
      <p:cViewPr varScale="1">
        <p:scale>
          <a:sx n="84" d="100"/>
          <a:sy n="84" d="100"/>
        </p:scale>
        <p:origin x="16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87" d="100"/>
          <a:sy n="87" d="100"/>
        </p:scale>
        <p:origin x="-133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E98CCA-2C98-4864-BC76-122DD3916EE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8639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766E554-2BBB-4F14-9225-7181B0D981D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20630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706AAB-5BFA-4739-AA89-A04F1517201E}" type="slidenum">
              <a:rPr lang="sk-SK" altLang="sk-SK" smtClean="0"/>
              <a:pPr>
                <a:spcBef>
                  <a:spcPct val="0"/>
                </a:spcBef>
              </a:pPr>
              <a:t>1</a:t>
            </a:fld>
            <a:endParaRPr lang="sk-SK" altLang="sk-SK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03381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608602-881D-422F-968B-A69D3EB3A92D}" type="slidenum">
              <a:rPr lang="sk-SK" altLang="sk-SK" smtClean="0"/>
              <a:pPr>
                <a:spcBef>
                  <a:spcPct val="0"/>
                </a:spcBef>
              </a:pPr>
              <a:t>10</a:t>
            </a:fld>
            <a:endParaRPr lang="sk-SK" altLang="sk-SK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63765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B2B145-80A4-4C60-A3EF-ED38ABA60628}" type="slidenum">
              <a:rPr lang="sk-SK" altLang="sk-SK" smtClean="0"/>
              <a:pPr>
                <a:spcBef>
                  <a:spcPct val="0"/>
                </a:spcBef>
              </a:pPr>
              <a:t>11</a:t>
            </a:fld>
            <a:endParaRPr lang="sk-SK" altLang="sk-SK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420242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B233B-3C6C-4532-B339-703413845EFA}" type="slidenum">
              <a:rPr lang="sk-SK" altLang="sk-SK" smtClean="0"/>
              <a:pPr>
                <a:spcBef>
                  <a:spcPct val="0"/>
                </a:spcBef>
              </a:pPr>
              <a:t>12</a:t>
            </a:fld>
            <a:endParaRPr lang="sk-SK" altLang="sk-SK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594896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E99121-EE94-4366-BE0D-F8724377D8E9}" type="slidenum">
              <a:rPr lang="sk-SK" altLang="sk-SK" smtClean="0"/>
              <a:pPr>
                <a:spcBef>
                  <a:spcPct val="0"/>
                </a:spcBef>
              </a:pPr>
              <a:t>13</a:t>
            </a:fld>
            <a:endParaRPr lang="sk-SK" altLang="sk-SK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257681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6980DB-9DB0-4A45-89A8-26F750CA8804}" type="slidenum">
              <a:rPr lang="sk-SK" altLang="sk-SK" smtClean="0"/>
              <a:pPr>
                <a:spcBef>
                  <a:spcPct val="0"/>
                </a:spcBef>
              </a:pPr>
              <a:t>14</a:t>
            </a:fld>
            <a:endParaRPr lang="sk-SK" altLang="sk-SK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933193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27A67-9E8B-4950-9B79-D3FBBCCFAF25}" type="slidenum">
              <a:rPr lang="sk-SK" altLang="sk-SK" smtClean="0"/>
              <a:pPr>
                <a:spcBef>
                  <a:spcPct val="0"/>
                </a:spcBef>
              </a:pPr>
              <a:t>15</a:t>
            </a:fld>
            <a:endParaRPr lang="sk-SK" altLang="sk-SK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092684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8EEF05-9C42-4995-865A-24A9F9958ADD}" type="slidenum">
              <a:rPr lang="sk-SK" altLang="sk-SK" smtClean="0"/>
              <a:pPr>
                <a:spcBef>
                  <a:spcPct val="0"/>
                </a:spcBef>
              </a:pPr>
              <a:t>16</a:t>
            </a:fld>
            <a:endParaRPr lang="sk-SK" altLang="sk-SK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85756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9C821-C111-44FB-9C71-022C26F79B0B}" type="slidenum">
              <a:rPr lang="sk-SK" altLang="sk-SK" smtClean="0"/>
              <a:pPr>
                <a:spcBef>
                  <a:spcPct val="0"/>
                </a:spcBef>
              </a:pPr>
              <a:t>17</a:t>
            </a:fld>
            <a:endParaRPr lang="sk-SK" altLang="sk-SK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148960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F71F-EB30-4FB6-8667-AD7C7EDB86FD}" type="slidenum">
              <a:rPr lang="sk-SK" altLang="sk-SK" smtClean="0"/>
              <a:pPr>
                <a:spcBef>
                  <a:spcPct val="0"/>
                </a:spcBef>
              </a:pPr>
              <a:t>18</a:t>
            </a:fld>
            <a:endParaRPr lang="sk-SK" altLang="sk-SK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812505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012405-B3AD-4AA6-AFD1-120368984D3B}" type="slidenum">
              <a:rPr lang="sk-SK" altLang="sk-SK" smtClean="0"/>
              <a:pPr>
                <a:spcBef>
                  <a:spcPct val="0"/>
                </a:spcBef>
              </a:pPr>
              <a:t>19</a:t>
            </a:fld>
            <a:endParaRPr lang="sk-SK" altLang="sk-SK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685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CB6C8-B447-47D7-9C44-C51A7658CEBE}" type="slidenum">
              <a:rPr lang="sk-SK" altLang="sk-SK" smtClean="0"/>
              <a:pPr>
                <a:spcBef>
                  <a:spcPct val="0"/>
                </a:spcBef>
              </a:pPr>
              <a:t>2</a:t>
            </a:fld>
            <a:endParaRPr lang="sk-SK" altLang="sk-SK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26815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1A70C-7759-45FF-B5BF-69967C587650}" type="slidenum">
              <a:rPr lang="sk-SK" altLang="sk-SK" smtClean="0"/>
              <a:pPr>
                <a:spcBef>
                  <a:spcPct val="0"/>
                </a:spcBef>
              </a:pPr>
              <a:t>20</a:t>
            </a:fld>
            <a:endParaRPr lang="sk-SK" altLang="sk-SK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4134692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9C70F-3FA4-4629-925F-6677476C5409}" type="slidenum">
              <a:rPr lang="sk-SK" altLang="sk-SK" smtClean="0"/>
              <a:pPr>
                <a:spcBef>
                  <a:spcPct val="0"/>
                </a:spcBef>
              </a:pPr>
              <a:t>21</a:t>
            </a:fld>
            <a:endParaRPr lang="sk-SK" altLang="sk-SK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05389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5AC90E-1D72-4596-886B-5B4B9F4A275E}" type="slidenum">
              <a:rPr lang="sk-SK" altLang="sk-SK" smtClean="0"/>
              <a:pPr>
                <a:spcBef>
                  <a:spcPct val="0"/>
                </a:spcBef>
              </a:pPr>
              <a:t>22</a:t>
            </a:fld>
            <a:endParaRPr lang="sk-SK" altLang="sk-SK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199693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018FF-72F1-41F0-8EEF-65CA8E1CAA3B}" type="slidenum">
              <a:rPr lang="sk-SK" altLang="sk-SK" smtClean="0"/>
              <a:pPr>
                <a:spcBef>
                  <a:spcPct val="0"/>
                </a:spcBef>
              </a:pPr>
              <a:t>23</a:t>
            </a:fld>
            <a:endParaRPr lang="sk-SK" altLang="sk-SK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704009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9890EF-CD54-4B83-A395-06BB512189BF}" type="slidenum">
              <a:rPr lang="sk-SK" altLang="sk-SK" smtClean="0"/>
              <a:pPr>
                <a:spcBef>
                  <a:spcPct val="0"/>
                </a:spcBef>
              </a:pPr>
              <a:t>24</a:t>
            </a:fld>
            <a:endParaRPr lang="sk-SK" altLang="sk-SK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753466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EE3F3-7C88-452E-A795-C703C66BDC96}" type="slidenum">
              <a:rPr lang="sk-SK" altLang="sk-SK" smtClean="0"/>
              <a:pPr>
                <a:spcBef>
                  <a:spcPct val="0"/>
                </a:spcBef>
              </a:pPr>
              <a:t>25</a:t>
            </a:fld>
            <a:endParaRPr lang="sk-SK" altLang="sk-SK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3135965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D38BBE-52A2-4F75-BFD6-3F3944302E55}" type="slidenum">
              <a:rPr lang="sk-SK" altLang="sk-SK" smtClean="0"/>
              <a:pPr>
                <a:spcBef>
                  <a:spcPct val="0"/>
                </a:spcBef>
              </a:pPr>
              <a:t>26</a:t>
            </a:fld>
            <a:endParaRPr lang="sk-SK" altLang="sk-SK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39822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9CF0DD-D367-4B1B-A3F2-D31FAA4C876E}" type="slidenum">
              <a:rPr lang="sk-SK" altLang="sk-SK" smtClean="0"/>
              <a:pPr>
                <a:spcBef>
                  <a:spcPct val="0"/>
                </a:spcBef>
              </a:pPr>
              <a:t>27</a:t>
            </a:fld>
            <a:endParaRPr lang="sk-SK" altLang="sk-SK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537271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14721D-3121-4C1C-AADD-37189F0509DB}" type="slidenum">
              <a:rPr lang="sk-SK" altLang="sk-SK" smtClean="0"/>
              <a:pPr>
                <a:spcBef>
                  <a:spcPct val="0"/>
                </a:spcBef>
              </a:pPr>
              <a:t>28</a:t>
            </a:fld>
            <a:endParaRPr lang="sk-SK" altLang="sk-SK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288700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AF1CB-0132-40CB-8C4C-5616DBC40D5B}" type="slidenum">
              <a:rPr lang="sk-SK" altLang="sk-SK" smtClean="0"/>
              <a:pPr>
                <a:spcBef>
                  <a:spcPct val="0"/>
                </a:spcBef>
              </a:pPr>
              <a:t>29</a:t>
            </a:fld>
            <a:endParaRPr lang="sk-SK" altLang="sk-SK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1276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AB7D53-8126-400F-9585-0569316EA889}" type="slidenum">
              <a:rPr lang="sk-SK" altLang="sk-SK" smtClean="0"/>
              <a:pPr>
                <a:spcBef>
                  <a:spcPct val="0"/>
                </a:spcBef>
              </a:pPr>
              <a:t>3</a:t>
            </a:fld>
            <a:endParaRPr lang="sk-SK" altLang="sk-SK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0216296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F9D587-3605-42FB-85B2-7D5247B6A79E}" type="slidenum">
              <a:rPr lang="sk-SK" altLang="sk-SK" smtClean="0"/>
              <a:pPr>
                <a:spcBef>
                  <a:spcPct val="0"/>
                </a:spcBef>
              </a:pPr>
              <a:t>30</a:t>
            </a:fld>
            <a:endParaRPr lang="sk-SK" altLang="sk-SK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824785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D56AD9-E48F-4C6B-9137-77A8AEFF2337}" type="slidenum">
              <a:rPr lang="sk-SK" altLang="sk-SK" smtClean="0"/>
              <a:pPr>
                <a:spcBef>
                  <a:spcPct val="0"/>
                </a:spcBef>
              </a:pPr>
              <a:t>31</a:t>
            </a:fld>
            <a:endParaRPr lang="sk-SK" altLang="sk-SK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52180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F1A892-04C9-4A9B-B538-2BE4E76BFB4D}" type="slidenum">
              <a:rPr lang="sk-SK" altLang="sk-SK" smtClean="0"/>
              <a:pPr>
                <a:spcBef>
                  <a:spcPct val="0"/>
                </a:spcBef>
              </a:pPr>
              <a:t>32</a:t>
            </a:fld>
            <a:endParaRPr lang="sk-SK" altLang="sk-SK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8497395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85C5D-0553-49BA-97BE-71B7D37F4BAB}" type="slidenum">
              <a:rPr lang="sk-SK" altLang="sk-SK" smtClean="0"/>
              <a:pPr>
                <a:spcBef>
                  <a:spcPct val="0"/>
                </a:spcBef>
              </a:pPr>
              <a:t>33</a:t>
            </a:fld>
            <a:endParaRPr lang="sk-SK" altLang="sk-SK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3601058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E0CAB-F7A2-4F80-B250-405816669931}" type="slidenum">
              <a:rPr lang="sk-SK" altLang="sk-SK" smtClean="0"/>
              <a:pPr>
                <a:spcBef>
                  <a:spcPct val="0"/>
                </a:spcBef>
              </a:pPr>
              <a:t>34</a:t>
            </a:fld>
            <a:endParaRPr lang="sk-SK" altLang="sk-SK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7774807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28B6D9-17C1-4E0D-98EA-410B1AEF7B69}" type="slidenum">
              <a:rPr lang="sk-SK" altLang="sk-SK" smtClean="0"/>
              <a:pPr>
                <a:spcBef>
                  <a:spcPct val="0"/>
                </a:spcBef>
              </a:pPr>
              <a:t>35</a:t>
            </a:fld>
            <a:endParaRPr lang="sk-SK" altLang="sk-SK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459756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80E57A-6546-4A8D-8E13-FCF22DAB91D6}" type="slidenum">
              <a:rPr lang="sk-SK" altLang="sk-SK" smtClean="0"/>
              <a:pPr>
                <a:spcBef>
                  <a:spcPct val="0"/>
                </a:spcBef>
              </a:pPr>
              <a:t>36</a:t>
            </a:fld>
            <a:endParaRPr lang="sk-SK" altLang="sk-SK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0883969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5E01EE-97BB-4DAA-8543-EA5EA778D52D}" type="slidenum">
              <a:rPr lang="sk-SK" altLang="sk-SK" smtClean="0"/>
              <a:pPr>
                <a:spcBef>
                  <a:spcPct val="0"/>
                </a:spcBef>
              </a:pPr>
              <a:t>37</a:t>
            </a:fld>
            <a:endParaRPr lang="sk-SK" altLang="sk-SK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3162922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FD16B-AC18-44EA-BB80-5D8FFF292DB4}" type="slidenum">
              <a:rPr lang="sk-SK" altLang="sk-SK" smtClean="0"/>
              <a:pPr>
                <a:spcBef>
                  <a:spcPct val="0"/>
                </a:spcBef>
              </a:pPr>
              <a:t>38</a:t>
            </a:fld>
            <a:endParaRPr lang="sk-SK" altLang="sk-SK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7031114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1BC17E-0DD9-4D93-9C3A-CBAC69B4EF06}" type="slidenum">
              <a:rPr lang="sk-SK" altLang="sk-SK" smtClean="0"/>
              <a:pPr>
                <a:spcBef>
                  <a:spcPct val="0"/>
                </a:spcBef>
              </a:pPr>
              <a:t>39</a:t>
            </a:fld>
            <a:endParaRPr lang="sk-SK" altLang="sk-SK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0113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ECF04-F050-4FE4-AE29-FB3C36BEDBBE}" type="slidenum">
              <a:rPr lang="sk-SK" altLang="sk-SK" smtClean="0"/>
              <a:pPr>
                <a:spcBef>
                  <a:spcPct val="0"/>
                </a:spcBef>
              </a:pPr>
              <a:t>4</a:t>
            </a:fld>
            <a:endParaRPr lang="sk-SK" altLang="sk-SK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94726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D1FC62-2DCB-4583-A61B-0DC368D67AD6}" type="slidenum">
              <a:rPr lang="sk-SK" altLang="sk-SK" smtClean="0"/>
              <a:pPr>
                <a:spcBef>
                  <a:spcPct val="0"/>
                </a:spcBef>
              </a:pPr>
              <a:t>5</a:t>
            </a:fld>
            <a:endParaRPr lang="sk-SK" altLang="sk-SK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3302590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B9A9A-DF4C-40A5-B11E-A5055ABB4B49}" type="slidenum">
              <a:rPr lang="sk-SK" altLang="sk-SK" smtClean="0"/>
              <a:pPr>
                <a:spcBef>
                  <a:spcPct val="0"/>
                </a:spcBef>
              </a:pPr>
              <a:t>6</a:t>
            </a:fld>
            <a:endParaRPr lang="sk-SK" altLang="sk-SK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05772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344C8B-ED4D-4D9D-B3EE-CDE4D1C93400}" type="slidenum">
              <a:rPr lang="sk-SK" altLang="sk-SK" smtClean="0"/>
              <a:pPr>
                <a:spcBef>
                  <a:spcPct val="0"/>
                </a:spcBef>
              </a:pPr>
              <a:t>7</a:t>
            </a:fld>
            <a:endParaRPr lang="sk-SK" altLang="sk-S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272648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7EC48-4969-407B-B8FA-A910AC62919F}" type="slidenum">
              <a:rPr lang="sk-SK" altLang="sk-SK" smtClean="0"/>
              <a:pPr>
                <a:spcBef>
                  <a:spcPct val="0"/>
                </a:spcBef>
              </a:pPr>
              <a:t>8</a:t>
            </a:fld>
            <a:endParaRPr lang="sk-SK" altLang="sk-SK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25165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B8FA98-4FCE-4482-9713-C1DFD9E3DB8E}" type="slidenum">
              <a:rPr lang="sk-SK" altLang="sk-SK" smtClean="0"/>
              <a:pPr>
                <a:spcBef>
                  <a:spcPct val="0"/>
                </a:spcBef>
              </a:pPr>
              <a:t>9</a:t>
            </a:fld>
            <a:endParaRPr lang="sk-SK" altLang="sk-SK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sk-SK" smtClean="0"/>
          </a:p>
        </p:txBody>
      </p:sp>
    </p:spTree>
    <p:extLst>
      <p:ext uri="{BB962C8B-B14F-4D97-AF65-F5344CB8AC3E}">
        <p14:creationId xmlns:p14="http://schemas.microsoft.com/office/powerpoint/2010/main" val="11284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738B-4478-49D5-84EC-8D01C8EF35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2129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5A6C-6719-461E-8F51-7D8D4F21911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837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603-CD42-4034-8EE3-563A5456A12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4445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1556-FDED-4576-89F7-A74347861BB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2844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E0D7-BD7B-4373-BA5D-E70A4C96872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4211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8FAF1-2AC2-402D-AC1D-911CAA145A5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03668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9A37-A459-4DA3-BB12-9C2B660262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0456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39D9-6DEA-4DAA-88C1-625F4B2D7BC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2863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0C96-FB80-4DAE-9054-4883A272D64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26865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DB78-F21D-421B-8F20-BF7F096C5A2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2457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C407-A974-4007-8369-8536CF4A831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49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824A-168C-4065-B850-06C914B21CB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1719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56F3-528C-4EDA-9764-04F9DF5987B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369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16F0B-DFDE-4C6D-A687-08EE02AE1C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7274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1236-0CF2-46C7-8F5F-F1755E13ADE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4931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DD01-A982-4847-AD4A-541F60EC4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65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8644-B1A1-4BFA-BD7E-19B1CD909D4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399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DB96-E971-4463-B30C-DD958C53B19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6174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F5BB644-1CE3-4336-AFD0-F700765A4EB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9" name="Obrázok 18"/>
          <p:cNvPicPr>
            <a:picLocks noChangeAspect="1"/>
          </p:cNvPicPr>
          <p:nvPr userDrawn="1"/>
        </p:nvPicPr>
        <p:blipFill>
          <a:blip r:embed="rId2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66" y="244805"/>
            <a:ext cx="1754530" cy="808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501" r:id="rId9"/>
    <p:sldLayoutId id="2147484493" r:id="rId10"/>
    <p:sldLayoutId id="2147484502" r:id="rId11"/>
    <p:sldLayoutId id="2147484494" r:id="rId12"/>
    <p:sldLayoutId id="2147484503" r:id="rId13"/>
    <p:sldLayoutId id="2147484495" r:id="rId14"/>
    <p:sldLayoutId id="2147484496" r:id="rId15"/>
    <p:sldLayoutId id="2147484497" r:id="rId16"/>
    <p:sldLayoutId id="2147484498" r:id="rId17"/>
    <p:sldLayoutId id="2147484499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pedu.s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cem.sk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marian.hanula@statpedu.sk" TargetMode="External"/><Relationship Id="rId4" Type="http://schemas.openxmlformats.org/officeDocument/2006/relationships/hyperlink" Target="http://www.gphmi.sk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4508500"/>
            <a:ext cx="5473700" cy="10001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rgbClr val="006600"/>
                </a:solidFill>
              </a:rPr>
              <a:t/>
            </a:r>
            <a:br>
              <a:rPr lang="sk-SK" altLang="sk-SK" sz="6000" b="1" dirty="0" smtClean="0">
                <a:solidFill>
                  <a:srgbClr val="006600"/>
                </a:solidFill>
              </a:rPr>
            </a:br>
            <a:r>
              <a:rPr lang="sk-SK" altLang="sk-SK" sz="6000" b="1" dirty="0">
                <a:solidFill>
                  <a:srgbClr val="006600"/>
                </a:solidFill>
              </a:rPr>
              <a:t/>
            </a:r>
            <a:br>
              <a:rPr lang="sk-SK" altLang="sk-SK" sz="6000" b="1" dirty="0">
                <a:solidFill>
                  <a:srgbClr val="006600"/>
                </a:solidFill>
              </a:rPr>
            </a:br>
            <a: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dirty="0" smtClean="0">
                <a:solidFill>
                  <a:srgbClr val="3333CC"/>
                </a:solidFill>
              </a:rPr>
              <a:t>	</a:t>
            </a:r>
            <a:endParaRPr lang="sk-SK" altLang="sk-SK" sz="2800" dirty="0" smtClean="0">
              <a:solidFill>
                <a:srgbClr val="3333C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43608" y="5445224"/>
            <a:ext cx="698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sk-SK" altLang="sk-SK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5124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3" y="548680"/>
            <a:ext cx="4138613" cy="2752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93037" cy="1223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7200900" cy="31686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EČ tvorí písomný test, ktorý zadáva a vyhodnocuje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NÚCEM.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EČ sa vykonáva v rovnakom čase na celom území SR.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Regulárny priebeh pri administrácii EČ a oprave napísaných testov zabezpečuje pedagogický zamestnanec, ktorý nie je zamestnancom školy, na ktorej sa EČ koná.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 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5"/>
            <a:ext cx="7599362" cy="446405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Externú časť majú len predmety: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rgbClr val="006600"/>
                </a:solidFill>
                <a:latin typeface="+mj-lt"/>
              </a:rPr>
              <a:t>- </a:t>
            </a: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slovenský jazyk a literatúra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anglický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nemecký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francúzsky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ruský jazyk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matematika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endParaRPr lang="sk-SK" altLang="sk-SK" sz="2900" b="1" dirty="0" smtClean="0">
              <a:solidFill>
                <a:srgbClr val="0066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3037" cy="1462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866900"/>
            <a:ext cx="6772275" cy="32908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Interná časť zo všeobecnovzdelávacích predmetov sa môže konať len</a:t>
            </a:r>
          </a:p>
          <a:p>
            <a:pPr marL="476250" lvl="1" indent="47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ústnou formou</a:t>
            </a:r>
          </a:p>
          <a:p>
            <a:pPr marL="1185863" lvl="2" indent="-219456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alebo</a:t>
            </a:r>
            <a:endParaRPr lang="sk-SK" altLang="sk-SK" sz="27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76250" lvl="1" indent="47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aj písomnou formou.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795463"/>
            <a:ext cx="8321702" cy="3940175"/>
          </a:xfrm>
        </p:spPr>
        <p:txBody>
          <a:bodyPr rtlCol="0">
            <a:normAutofit/>
          </a:bodyPr>
          <a:lstStyle/>
          <a:p>
            <a:pPr marL="103188" indent="-103188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Písomnú formu internej časti majú:</a:t>
            </a: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cudzie jazyky 	</a:t>
            </a:r>
            <a:r>
              <a:rPr lang="sk-SK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(ANJ, NEJ, FRJ, RUJ)</a:t>
            </a:r>
            <a:endParaRPr lang="sk-SK" altLang="sk-SK" sz="27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k-SK" altLang="sk-SK" sz="27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vyučovací jazyk </a:t>
            </a:r>
            <a:r>
              <a:rPr lang="sk-SK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(SJL</a:t>
            </a:r>
            <a:r>
              <a:rPr lang="en-US" altLang="sk-SK" sz="23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</a:t>
            </a:r>
            <a:endParaRPr lang="sk-SK" altLang="sk-SK" sz="27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</a:t>
            </a: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centrálne zadávané témy</a:t>
            </a: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centrálne zadávané pokyny na hodnotenie</a:t>
            </a:r>
          </a:p>
          <a:p>
            <a:pPr marL="979488" lvl="2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interné hodnotenie</a:t>
            </a:r>
          </a:p>
          <a:p>
            <a:pPr marL="373063" lvl="1" indent="-79375" eaLnBrk="1" fontAlgn="auto" hangingPunct="1">
              <a:spcAft>
                <a:spcPts val="0"/>
              </a:spcAft>
              <a:buFont typeface="Wingdings" pitchFamily="2" charset="2"/>
              <a:buChar char=" "/>
              <a:defRPr/>
            </a:pPr>
            <a:endParaRPr lang="sk-SK" altLang="sk-SK" sz="2700" b="1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93038" cy="935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 smtClean="0">
              <a:solidFill>
                <a:srgbClr val="006600"/>
              </a:solidFill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7961313" cy="4948237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má predmet EČ a PFIČ, konanie EČ predchádza konaniu PFIČ.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bg2"/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Časový harmonogram EČ a PFIČ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C00000"/>
              </a:solidFill>
              <a:latin typeface="+mj-lt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16.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marec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2021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		 EČ a PFIČ SJL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17.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marec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2021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		 EČ a PFIČ cudzie jazyky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18.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marec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2021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		 EČ MAT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Náhradný termín EČ a PFIČ: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8. – 13.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apríl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2021</a:t>
            </a:r>
            <a:endParaRPr lang="sk-SK" altLang="sk-SK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Opravný </a:t>
            </a:r>
            <a:r>
              <a:rPr lang="sk-SK" altLang="sk-SK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termín EČ a PFIČ: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sk-SK" altLang="sk-SK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 september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endParaRPr lang="sk-SK" altLang="sk-SK" sz="1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Predpokladaný termín ÚFIČ MS 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17.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21.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máj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2021</a:t>
            </a: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rgbClr val="00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7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7838"/>
            <a:ext cx="4824412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7961312" cy="40052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Organizáciu a priebeh MS v škole zabezpečujú: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predseda školskej maturitnej komisie (ŠMK)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predseda predmetovej maturitnej komisie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riaditeľ školy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školský koordinátor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administrátori testov</a:t>
            </a:r>
          </a:p>
          <a:p>
            <a:pPr marL="579438" lvl="1" indent="-38893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§"/>
              <a:defRPr/>
            </a:pPr>
            <a:r>
              <a:rPr lang="sk-SK" altLang="sk-SK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hodnotitelia testov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0" y="836613"/>
            <a:ext cx="6769100" cy="936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	Trvanie </a:t>
            </a: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testov EČ a PFIČ MS</a:t>
            </a:r>
          </a:p>
        </p:txBody>
      </p:sp>
      <p:graphicFrame>
        <p:nvGraphicFramePr>
          <p:cNvPr id="454683" name="Group 27"/>
          <p:cNvGraphicFramePr>
            <a:graphicFrameLocks noGrp="1"/>
          </p:cNvGraphicFramePr>
          <p:nvPr>
            <p:ph sz="quarter" idx="4294967295"/>
          </p:nvPr>
        </p:nvGraphicFramePr>
        <p:xfrm>
          <a:off x="827088" y="2276475"/>
          <a:ext cx="5565774" cy="2546351"/>
        </p:xfrm>
        <a:graphic>
          <a:graphicData uri="http://schemas.openxmlformats.org/drawingml/2006/table">
            <a:tbl>
              <a:tblPr/>
              <a:tblGrid>
                <a:gridCol w="1855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4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5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predmet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EČ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PFIČ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SJL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CUJ-B2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 minút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–––––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8937" name="Zástupný symbol päty 5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sk-SK" sz="1400">
              <a:solidFill>
                <a:schemeClr val="tx2"/>
              </a:solidFill>
              <a:latin typeface="Tw Cen MT" panose="020B0602020104020603" pitchFamily="34" charset="-18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759450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4"/>
            <a:ext cx="7678761" cy="4229117"/>
          </a:xfrm>
        </p:spPr>
        <p:txBody>
          <a:bodyPr rtlCol="0">
            <a:normAutofit fontScale="92500" lnSpcReduction="10000"/>
          </a:bodyPr>
          <a:lstStyle/>
          <a:p>
            <a:pPr marL="373063" indent="-37306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Ä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Ústnu formu internej časti MS (ÚFIČ MS) tvorí ústna odpoveď žiaka pred predmetovou maturitnou komisiou (PMK), pričom si žiak žrebuje jedno zo schválených maturitných zadaní.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Ä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Maturitné zadania a úlohy v nich vychádzajú z cieľových požiadaviek na vedomosti a zručnosti maturantov platných od roku 2018/2019. 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sk-SK" altLang="sk-SK" sz="2600" b="1" dirty="0" err="1" smtClean="0">
                <a:solidFill>
                  <a:srgbClr val="006600"/>
                </a:solidFill>
                <a:latin typeface="+mj-lt"/>
                <a:hlinkClick r:id="rId3"/>
              </a:rPr>
              <a:t>www.statpedu.sk</a:t>
            </a: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  <a:p>
            <a:pPr marL="373063" indent="-37306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7462860" cy="4157679"/>
          </a:xfrm>
        </p:spPr>
        <p:txBody>
          <a:bodyPr rtlCol="0">
            <a:normAutofit/>
          </a:bodyPr>
          <a:lstStyle/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Každé maturitné zadanie tvoria dve alebo tri samostatné úlohy,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podľa možnosti a charakteru predmetu z viacerých tematických okruhov.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Obsah maturitných zadaní zohľadňuje aj čas určený na trvanie skúšky a jej prípravu.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Maturitné zadania sa nezverejňujú.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472112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8105802" cy="401480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Počet maturitných zadaní je 30.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Každé maturitné zadanie sa môže použiť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None/>
              <a:defRPr/>
            </a:pP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iba jedenkrát v danom dni.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Uvedenie konkrétnych pomôcok, ktoré priamo súvisia s príslušným maturitným zadaním je jeho súčasťou.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dirty="0" smtClean="0">
                <a:solidFill>
                  <a:schemeClr val="bg2"/>
                </a:solidFill>
              </a:rPr>
              <a:t/>
            </a:r>
            <a:br>
              <a:rPr lang="sk-SK" altLang="sk-SK" dirty="0" smtClean="0">
                <a:solidFill>
                  <a:schemeClr val="bg2"/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7848600" cy="36004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Platná legislatíva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3050" indent="-27305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Zákon č. 245/2008 o výchove a vzdelávaní (školský     zákon)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altLang="sk-SK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Vyhláška </a:t>
            </a:r>
            <a:r>
              <a:rPr lang="sk-SK" altLang="sk-SK" sz="2400" b="1" dirty="0" err="1" smtClean="0">
                <a:solidFill>
                  <a:schemeClr val="accent1">
                    <a:lumMod val="50000"/>
                  </a:schemeClr>
                </a:solidFill>
              </a:rPr>
              <a:t>MŠVVaŠ</a:t>
            </a: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SR č. 318/2008 o ukončovaní štúdia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accent1">
                    <a:lumMod val="50000"/>
                  </a:schemeClr>
                </a:solidFill>
              </a:rPr>
              <a:t>   na   stredných školách v znení neskorších predpisov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altLang="sk-SK" sz="20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5254625" cy="100647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38288"/>
            <a:ext cx="7462860" cy="4605356"/>
          </a:xfrm>
        </p:spPr>
        <p:txBody>
          <a:bodyPr rtlCol="0">
            <a:normAutofit fontScale="85000" lnSpcReduction="20000"/>
          </a:bodyPr>
          <a:lstStyle/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konať ÚFIČ bez ohľadu na výsledok EČ a PFIČ. 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ÚFIČ MS z jednotlivých predmetov, okrem jej EČ a PFIČ, sa koná pred PMK.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PMK zo všeobecnovzdelávacích predmetov tvorí predseda a dvaja skúšajúci.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jednom skúšobnom období môže byť v škole ustanovených aj viac PMK pre daný predmet.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jednom dni môže PMK vyskúšať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najviac 24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žiakov.</a:t>
            </a:r>
          </a:p>
          <a:p>
            <a:pPr marL="290513" indent="-2905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vykonať v jeden deň internú časť MS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najviac z troch predmetov.</a:t>
            </a:r>
          </a:p>
          <a:p>
            <a:pPr marL="290513" indent="-290513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k-SK" altLang="sk-SK" sz="2600" b="1" dirty="0" smtClean="0">
              <a:solidFill>
                <a:srgbClr val="00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3225"/>
            <a:ext cx="4227512" cy="93821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7893076" cy="4157678"/>
          </a:xfrm>
        </p:spPr>
        <p:txBody>
          <a:bodyPr/>
          <a:lstStyle/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/>
              <a:t>Predsedom PMK môže byť len pedagogický zamestnanec, ktorý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má najmenej štyri rokov pedagogickej praxe,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má príslušnú aprobáciu pre daný predmet,</a:t>
            </a:r>
          </a:p>
          <a:p>
            <a:pPr marL="749300" lvl="1" indent="-185738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None/>
            </a:pPr>
            <a:r>
              <a:rPr lang="sk-SK" altLang="sk-SK" sz="2000" b="1" dirty="0" smtClean="0">
                <a:solidFill>
                  <a:srgbClr val="006600"/>
                </a:solidFill>
              </a:rPr>
              <a:t>- nie je zamestnancom školy, na ktorej sa skúška koná.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/>
              <a:t>Predsedu ŠMK a PMK vymenúva príslušný KŠÚ do </a:t>
            </a:r>
            <a:r>
              <a:rPr lang="sk-SK" altLang="sk-SK" sz="2600" b="1" dirty="0" smtClean="0">
                <a:solidFill>
                  <a:srgbClr val="006600"/>
                </a:solidFill>
              </a:rPr>
              <a:t>1. marca.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sk-SK" altLang="sk-SK" sz="2600" b="1" dirty="0" smtClean="0">
                <a:solidFill>
                  <a:srgbClr val="006600"/>
                </a:solidFill>
              </a:rPr>
              <a:t>Predseda ŠMK a PMK sú vymenovaní na obdobie jedného roka.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4535488" cy="122396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47838"/>
            <a:ext cx="7464447" cy="4181492"/>
          </a:xfrm>
        </p:spPr>
        <p:txBody>
          <a:bodyPr/>
          <a:lstStyle/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/>
              <a:t>Skúšajúcim PMK môže byť len pedagogický zamestnanec, ktorý má na skúšaný predmet  príslušnú aprobáciu.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/>
              <a:t>Skúšajúceho PMK vymenúva  do </a:t>
            </a:r>
            <a:r>
              <a:rPr lang="sk-SK" altLang="sk-SK" sz="2600" b="1" dirty="0" smtClean="0">
                <a:solidFill>
                  <a:srgbClr val="006600"/>
                </a:solidFill>
              </a:rPr>
              <a:t>30. apríla </a:t>
            </a:r>
            <a:r>
              <a:rPr lang="sk-SK" altLang="sk-SK" sz="2600" b="1" dirty="0" smtClean="0"/>
              <a:t>riaditeľ školy z pedagogických zamestnancov školy.</a:t>
            </a:r>
          </a:p>
          <a:p>
            <a:pPr marL="373063" indent="-3730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F"/>
            </a:pPr>
            <a:r>
              <a:rPr lang="sk-SK" altLang="sk-SK" sz="2600" b="1" dirty="0" smtClean="0">
                <a:solidFill>
                  <a:srgbClr val="006600"/>
                </a:solidFill>
              </a:rPr>
              <a:t>V osobitných prípadoch môže riaditeľ školy vymenovať skúšajúcich aj z pedagogických zamestnancov inej školy s ich súhlasom a po dohode s ich riaditeľom.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4535487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7391422" cy="3943365"/>
          </a:xfrm>
        </p:spPr>
        <p:txBody>
          <a:bodyPr rtlCol="0">
            <a:normAutofit/>
          </a:bodyPr>
          <a:lstStyle/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PMK hodnotí každú úlohu maturitného zadania samostatne.</a:t>
            </a:r>
          </a:p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Každá úloha maturitného zadania má istú váhu vzhľadom na celkové hodnotenie.</a:t>
            </a:r>
          </a:p>
          <a:p>
            <a:pPr marL="373063" indent="-37306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Celkovým hodnotením ÚFIČ z daného predmetu je známka, ktorá vznikne ako vážený priemer známok jednotlivých úloh zadania.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4554537" cy="14176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714488"/>
            <a:ext cx="7643866" cy="2714644"/>
          </a:xfrm>
        </p:spPr>
        <p:txBody>
          <a:bodyPr rtlCol="0">
            <a:normAutofit fontScale="92500"/>
          </a:bodyPr>
          <a:lstStyle/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Príklad:</a:t>
            </a:r>
            <a:endParaRPr lang="sk-SK" altLang="sk-SK" sz="2600" b="1" dirty="0" smtClean="0">
              <a:solidFill>
                <a:srgbClr val="00CC00"/>
              </a:solidFill>
              <a:latin typeface="+mj-lt"/>
            </a:endParaRP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Váha jednotlivých úloh v matematike je 1 : 2 : 2.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PMK hodnotila jednotlivé úlohy známkami 3, 1, 2.</a:t>
            </a:r>
          </a:p>
          <a:p>
            <a:pPr marL="373063" indent="-37306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Pri výpočte váženého priemeru sa používa vzorec:</a:t>
            </a:r>
            <a:endParaRPr lang="sk-SK" alt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224267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2000232" y="4500570"/>
          <a:ext cx="374491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Rovnica" r:id="rId4" imgW="1167893" imgH="393529" progId="Equation.3">
                  <p:embed/>
                </p:oleObj>
              </mc:Choice>
              <mc:Fallback>
                <p:oleObj name="Rovnica" r:id="rId4" imgW="1167893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500570"/>
                        <a:ext cx="374491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4049713" cy="122396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19262"/>
            <a:ext cx="6672282" cy="135254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Výsledná známka je </a:t>
            </a: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2 - </a:t>
            </a:r>
            <a:r>
              <a:rPr lang="sk-SK" altLang="sk-SK" sz="2400" b="1" i="1" dirty="0" smtClean="0">
                <a:solidFill>
                  <a:srgbClr val="006600"/>
                </a:solidFill>
                <a:latin typeface="+mj-lt"/>
              </a:rPr>
              <a:t>chválitebný</a:t>
            </a: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pretože po dosadení do vzorca dostávame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273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547813" y="3716338"/>
          <a:ext cx="48545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Rovnica" r:id="rId4" imgW="1548728" imgH="393529" progId="Equation.3">
                  <p:embed/>
                </p:oleObj>
              </mc:Choice>
              <mc:Fallback>
                <p:oleObj name="Rovnica" r:id="rId4" imgW="1548728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6338"/>
                        <a:ext cx="4854575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857364"/>
            <a:ext cx="7126288" cy="40068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Vážený priemer zaokrúhľujeme na celé číslo, pričom číslo s desatinnou časťou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 0,50 (vrátane) zaokrúhľujeme smerom nadol,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nad 0,50 zaokrúhľujeme smerom nahor.</a:t>
            </a:r>
          </a:p>
          <a:p>
            <a:pPr marL="579438" lvl="1" indent="-206375" eaLnBrk="1" fontAlgn="auto" hangingPunct="1">
              <a:lnSpc>
                <a:spcPct val="7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k-SK" altLang="sk-SK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Teda, napríklad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1,80 zaokrúhľujeme na 2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2,50 zaokrúhľujeme na 2</a:t>
            </a:r>
          </a:p>
          <a:p>
            <a:pPr marL="579438" lvl="1" indent="-2063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k-SK" alt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3,51 zaokrúhľujeme na 4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 (Nadpis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72009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7393009" cy="408465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J"/>
            </a:pPr>
            <a:endParaRPr lang="cs-CZ" altLang="sk-SK" sz="26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sa hodnotenie ústnej formy internej časti maturitnej skúšky </a:t>
            </a:r>
            <a:r>
              <a:rPr lang="sk-SK" altLang="sk-SK" sz="22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výrazne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odlišuje od dosiahnutých výsledkov žiaka počas jeho štúdia z predmetu maturitnej skúšky, pri výslednej známke ústnej formy internej časti maturitnej skúšky sa prihliada na stupne prospechu žiaka z tohto predmetu počas jeho štúdia.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k-SK" altLang="sk-SK" sz="2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22238"/>
            <a:ext cx="6958012" cy="129063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7632700" cy="4105275"/>
          </a:xfrm>
        </p:spPr>
        <p:txBody>
          <a:bodyPr rtlCol="0">
            <a:normAutofit fontScale="85000" lnSpcReduction="20000"/>
          </a:bodyPr>
          <a:lstStyle/>
          <a:p>
            <a:pPr marL="36576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Žiak, zákonný zástupca žiaka alebo ním poverená osoba môže požiadať riaditeľa školy o nahliadnutie do svojej písomnej práce a porovnať jej hodnotenie s kľúčom správnych odpovedí a pravidlami hodnotenia práce do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piatich</a:t>
            </a:r>
            <a:r>
              <a:rPr lang="sk-SK" altLang="sk-SK" sz="26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dní odo dňa, keď sa dozvedel o jej výsledku.</a:t>
            </a:r>
          </a:p>
          <a:p>
            <a:pPr marL="36576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Prípadné námietky voči hodnoteniu písomnej a  ústnej formy IČ MS môže podať žiak, jeho zákonný zástupca alebo ním poverená osoba písomne Štátnej školskej inšpekcii prostredníctvom riaditeľa školy do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ôsmich</a:t>
            </a:r>
            <a:r>
              <a:rPr lang="sk-SK" altLang="sk-SK" sz="26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dní odo dňa, keď sa dozvedel o jej výsledku príp. do ôsmich dní od jej vykonania.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024687" cy="72072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773238"/>
            <a:ext cx="7848600" cy="4103687"/>
          </a:xfrm>
        </p:spPr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podaná námietka je opodstatnená voči hodnoteniu PFIČ MS, môže Štátna školská inšpekcia uložiť záväzný pokyn na odstránenie zistených nedostatkov. </a:t>
            </a: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podaná námietka je opodstatnená voči hodnoteniu ústnej formy IČ MS, môže Štátna školská inšpekcia nariadiť komisionálne preskúšanie pri zistení nedostatkov pri klasifikácii. Preskúšanie sa koná pred predmetovou maturitnou komisiou v pôvodnom zložení</a:t>
            </a:r>
            <a:r>
              <a:rPr lang="cs-CZ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3612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3288" y="1719263"/>
            <a:ext cx="6045200" cy="4237037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Maturitnou skúškou (MS)</a:t>
            </a:r>
            <a:r>
              <a:rPr lang="sk-SK" altLang="sk-SK" b="1" dirty="0" smtClean="0">
                <a:solidFill>
                  <a:srgbClr val="00CC00"/>
                </a:solidFill>
                <a:latin typeface="+mj-lt"/>
              </a:rPr>
              <a:t> 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 ukončuje štúdium v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študijnom odbore gymnázia: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sk-SK" alt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7902  J gymnázium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</a:p>
        </p:txBody>
      </p:sp>
      <p:pic>
        <p:nvPicPr>
          <p:cNvPr id="7172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4824412" cy="9350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7820050" cy="4371993"/>
          </a:xfrm>
        </p:spPr>
        <p:txBody>
          <a:bodyPr rtlCol="0">
            <a:normAutofit fontScale="92500" lnSpcReduction="20000"/>
          </a:bodyPr>
          <a:lstStyle/>
          <a:p>
            <a:pPr marL="471488" indent="-37306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Každá časť a forma MS sa hodnotí zvlášť. Výsledné hodnotenie sa neurčuje. Určuje sa, či v danom predmete žiak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zmaturoval</a:t>
            </a:r>
            <a:r>
              <a:rPr lang="sk-SK" altLang="sk-SK" sz="2600" b="1" dirty="0" smtClean="0">
                <a:solidFill>
                  <a:srgbClr val="00CC0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 nezmaturoval.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Údaje na vysvedčení: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predmet a úroveň 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úspešnosť EČ v %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err="1" smtClean="0">
                <a:solidFill>
                  <a:srgbClr val="006600"/>
                </a:solidFill>
                <a:latin typeface="+mj-lt"/>
              </a:rPr>
              <a:t>percentil</a:t>
            </a:r>
            <a:endParaRPr lang="sk-SK" altLang="sk-SK" sz="2300" b="1" dirty="0" smtClean="0">
              <a:solidFill>
                <a:srgbClr val="006600"/>
              </a:solidFill>
              <a:latin typeface="+mj-lt"/>
            </a:endParaRP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úspešnosť PFIČ v %</a:t>
            </a:r>
          </a:p>
          <a:p>
            <a:pPr marL="952500" lvl="1" indent="-29051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smtClean="0">
                <a:solidFill>
                  <a:srgbClr val="006600"/>
                </a:solidFill>
                <a:latin typeface="+mj-lt"/>
              </a:rPr>
              <a:t>známka z ÚFIČ 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K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Hodnotenie vyjadrené percentami sa zaokrúhľuje na desatiny.</a:t>
            </a:r>
          </a:p>
          <a:p>
            <a:pPr marL="471488" indent="-373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54025"/>
            <a:ext cx="4752975" cy="110331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6985000" cy="4679950"/>
          </a:xfrm>
        </p:spPr>
        <p:txBody>
          <a:bodyPr rtlCol="0">
            <a:normAutofit fontScale="92500"/>
          </a:bodyPr>
          <a:lstStyle/>
          <a:p>
            <a:pPr marL="533400" indent="-533400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Žiak zmaturuje z predmetu,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ktorý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má EČ a PFIČ MS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endParaRPr lang="sk-SK" altLang="sk-SK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jeho hodnotenie z ÚFIČ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/>
                </a:solidFill>
                <a:latin typeface="+mj-lt"/>
              </a:rPr>
              <a:t>nie je horšie ako stupeň prospechu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3 - </a:t>
            </a:r>
            <a:r>
              <a:rPr lang="sk-SK" altLang="sk-SK" sz="2200" b="1" i="1" dirty="0" smtClean="0">
                <a:solidFill>
                  <a:schemeClr val="accent5"/>
                </a:solidFill>
                <a:latin typeface="+mj-lt"/>
              </a:rPr>
              <a:t>dobrý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PFIČ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25%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 </a:t>
            </a:r>
            <a:r>
              <a:rPr lang="sk-SK" altLang="sk-SK" sz="2200" b="1" u="sng" dirty="0" smtClean="0">
                <a:solidFill>
                  <a:schemeClr val="accent5"/>
                </a:solidFill>
                <a:latin typeface="+mj-lt"/>
              </a:rPr>
              <a:t>alebo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 EČ časti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33%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bodov, </a:t>
            </a:r>
          </a:p>
          <a:p>
            <a:pPr marL="533400" indent="-533400" algn="just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           alebo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 stupeň prospechu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4 - </a:t>
            </a:r>
            <a:r>
              <a:rPr lang="sk-SK" altLang="sk-SK" sz="2200" b="1" i="1" dirty="0" smtClean="0">
                <a:solidFill>
                  <a:schemeClr val="accent5"/>
                </a:solidFill>
                <a:latin typeface="+mj-lt"/>
              </a:rPr>
              <a:t>dostatočný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PFIČ  získa viac ako 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25 %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</a:t>
            </a:r>
            <a:r>
              <a:rPr lang="sk-SK" altLang="sk-SK" sz="2200" b="1" u="sng" dirty="0" smtClean="0">
                <a:solidFill>
                  <a:schemeClr val="accent5"/>
                </a:solidFill>
                <a:latin typeface="+mj-lt"/>
              </a:rPr>
              <a:t>a  súčasne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  EČ  získa viac ako </a:t>
            </a:r>
            <a:r>
              <a:rPr lang="sk-SK" altLang="sk-SK" sz="2200" b="1" dirty="0" smtClean="0">
                <a:solidFill>
                  <a:schemeClr val="accent5"/>
                </a:solidFill>
                <a:latin typeface="+mj-lt"/>
              </a:rPr>
              <a:t>33 %</a:t>
            </a: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533400" indent="-533400" algn="ctr" defTabSz="885825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celkového počtu bodov.</a:t>
            </a:r>
          </a:p>
          <a:p>
            <a:pPr marL="655638" lvl="2" indent="0" algn="just" defTabSz="885825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tabLst>
                <a:tab pos="0" algn="l"/>
              </a:tabLst>
              <a:defRPr/>
            </a:pPr>
            <a:endParaRPr lang="sk-SK" altLang="sk-SK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69636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1125538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28774"/>
            <a:ext cx="7319986" cy="4514869"/>
          </a:xfrm>
        </p:spPr>
        <p:txBody>
          <a:bodyPr rtlCol="0">
            <a:normAutofit fontScale="92500"/>
          </a:bodyPr>
          <a:lstStyle/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Žiak zmaturuje z predmetu,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			ktorý </a:t>
            </a:r>
            <a:r>
              <a:rPr lang="sk-SK" altLang="sk-SK" sz="2200" b="1" u="sng" dirty="0" smtClean="0">
                <a:solidFill>
                  <a:srgbClr val="006600"/>
                </a:solidFill>
                <a:latin typeface="+mj-lt"/>
              </a:rPr>
              <a:t>má EČ a nemá PFIČ MS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,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ak jeho hodnotenie z ÚFIČ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nie je horšie ako stupeň prospechu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3 – </a:t>
            </a:r>
            <a:r>
              <a:rPr lang="sk-SK" altLang="sk-SK" sz="2600" b="1" i="1" dirty="0" smtClean="0">
                <a:solidFill>
                  <a:schemeClr val="accent5"/>
                </a:solidFill>
                <a:latin typeface="+mj-lt"/>
              </a:rPr>
              <a:t>dobrý 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EČ získa viac ako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25 %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bodov,</a:t>
            </a:r>
          </a:p>
          <a:p>
            <a:pPr marL="36576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        			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</a:p>
          <a:p>
            <a:pPr marL="36576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je stupeň prospechu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4 – </a:t>
            </a:r>
            <a:r>
              <a:rPr lang="sk-SK" altLang="sk-SK" sz="2600" b="1" i="1" dirty="0" smtClean="0">
                <a:solidFill>
                  <a:schemeClr val="accent5"/>
                </a:solidFill>
                <a:latin typeface="+mj-lt"/>
              </a:rPr>
              <a:t>dostatočný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 EČ získa viac ako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33 %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 celkového počtu bodov.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1684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90550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20863"/>
            <a:ext cx="6978650" cy="3508375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Žiak zmaturuje z predmetu,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 			ktorý </a:t>
            </a:r>
            <a:r>
              <a:rPr lang="sk-SK" altLang="sk-SK" sz="2400" b="1" u="sng" dirty="0" smtClean="0">
                <a:solidFill>
                  <a:srgbClr val="006600"/>
                </a:solidFill>
                <a:latin typeface="+mj-lt"/>
              </a:rPr>
              <a:t>nemá EČ, ani  PFIČ</a:t>
            </a:r>
            <a:r>
              <a:rPr lang="sk-SK" altLang="sk-SK" sz="2400" b="1" dirty="0" smtClean="0">
                <a:solidFill>
                  <a:srgbClr val="006600"/>
                </a:solidFill>
                <a:latin typeface="+mj-lt"/>
              </a:rPr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70C0"/>
              </a:solidFill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ak jeho hodnotenie z každej formy ÚFIČ nebude  horšie ako 4 - </a:t>
            </a: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dostatočný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3732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1017588"/>
            <a:ext cx="9461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5111750" cy="146208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73250"/>
            <a:ext cx="7678760" cy="4270394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žiak nezmaturoval z predmetu, pretože bol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ÚFIČ hodnotený známkou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nedostatočný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môže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vykonať z ÚFIČ </a:t>
            </a:r>
            <a:r>
              <a:rPr lang="sk-SK" alt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opravnú skúšku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Opravná maturitná skúška z ÚFIČ sa koná najskôr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septembri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 </a:t>
            </a:r>
            <a:r>
              <a:rPr lang="sk-SK" altLang="sk-SK" sz="2600" b="1" i="1" dirty="0" smtClean="0">
                <a:solidFill>
                  <a:srgbClr val="006600"/>
                </a:solidFill>
                <a:latin typeface="+mj-lt"/>
              </a:rPr>
              <a:t>februári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nasledujúceho školského roka.</a:t>
            </a: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4248150" cy="14620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773238"/>
            <a:ext cx="6985000" cy="41148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600" b="1" dirty="0" smtClean="0">
              <a:solidFill>
                <a:srgbClr val="0066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Opravnú skúšku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externej časti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</a:t>
            </a: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	z písomnej formy internej časti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môže žiak konať v </a:t>
            </a:r>
            <a:r>
              <a:rPr lang="sk-SK" altLang="sk-SK" sz="2600" b="1" u="sng" dirty="0" smtClean="0">
                <a:solidFill>
                  <a:srgbClr val="006600"/>
                </a:solidFill>
                <a:latin typeface="+mj-lt"/>
              </a:rPr>
              <a:t>septembri</a:t>
            </a:r>
            <a:r>
              <a:rPr lang="sk-SK" altLang="sk-SK" sz="2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alebo v </a:t>
            </a:r>
            <a:r>
              <a:rPr lang="sk-SK" altLang="sk-SK" sz="2600" b="1" dirty="0" smtClean="0">
                <a:solidFill>
                  <a:srgbClr val="006600"/>
                </a:solidFill>
                <a:latin typeface="+mj-lt"/>
              </a:rPr>
              <a:t>riadnom skúšobnom období nasledujúceho školského roka.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28774"/>
            <a:ext cx="7393008" cy="4014803"/>
          </a:xfrm>
        </p:spPr>
        <p:txBody>
          <a:bodyPr rtlCol="0"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Žiakovi gymnázia, ktorý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neúspešne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vykonal MS </a:t>
            </a:r>
            <a:r>
              <a:rPr lang="sk-SK" altLang="sk-SK" sz="2600" b="1" dirty="0" smtClean="0">
                <a:solidFill>
                  <a:schemeClr val="accent5"/>
                </a:solidFill>
                <a:latin typeface="+mj-lt"/>
              </a:rPr>
              <a:t>z viac ako dvoch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predmetov alebo neúspešne vykonal MS na niektorej opravnej skúške, môže maturitná komisia povoliť opakovať celú MS iba raz v riadnom skúšobnom období,  na jeho žiadosť najneskôr do troch rokov od ukončenia posledného ročníka strednej školy.</a:t>
            </a:r>
            <a:endParaRPr lang="cs-CZ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65138"/>
            <a:ext cx="6840538" cy="1462087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2060"/>
                </a:solidFill>
              </a:rPr>
              <a:t/>
            </a:r>
            <a:br>
              <a:rPr lang="sk-SK" altLang="sk-SK" b="1" dirty="0" smtClean="0">
                <a:solidFill>
                  <a:srgbClr val="002060"/>
                </a:solidFill>
              </a:rPr>
            </a:b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- žiaci so ŠVVP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44688"/>
            <a:ext cx="7029472" cy="3413138"/>
          </a:xfrm>
        </p:spPr>
        <p:txBody>
          <a:bodyPr rtlCol="0">
            <a:normAutofit/>
          </a:bodyPr>
          <a:lstStyle/>
          <a:p>
            <a:pPr marL="290513" indent="-29051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G"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Podľa § 14 vyhlášky MŠ SR č. 318 v znení neskorších predpisov môžu mať žiaci so zdravotným znevýhodnením upravené podmienky na vykonanie maturitnej skúšky.</a:t>
            </a:r>
          </a:p>
          <a:p>
            <a:pPr marL="290513" indent="-290513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90513" indent="-29051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sz="26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119937" cy="108267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en-US" altLang="sk-SK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4825"/>
            <a:ext cx="7393008" cy="3940191"/>
          </a:xfrm>
        </p:spPr>
        <p:txBody>
          <a:bodyPr rtlCol="0">
            <a:normAutofit fontScale="92500" lnSpcReduction="10000"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Termín podania prihlášok na maturitnú skúšku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30. september 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2020</a:t>
            </a:r>
            <a:endParaRPr lang="sk-SK" altLang="sk-SK" sz="2200" b="1" dirty="0" smtClean="0">
              <a:solidFill>
                <a:srgbClr val="006600"/>
              </a:solidFill>
              <a:latin typeface="+mj-lt"/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Zmeny predmetov a úrovní do 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15. októbra 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</a:rPr>
              <a:t>2020</a:t>
            </a:r>
            <a:endParaRPr lang="sk-SK" altLang="sk-SK" sz="2200" b="1" dirty="0" smtClean="0">
              <a:solidFill>
                <a:srgbClr val="006600"/>
              </a:solidFill>
              <a:latin typeface="+mj-lt"/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––––––––––––––––––––––––––––––––––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www</a:t>
            </a:r>
            <a:r>
              <a:rPr lang="en-US" altLang="sk-SK" sz="2200" b="1" dirty="0" smtClean="0">
                <a:solidFill>
                  <a:srgbClr val="006600"/>
                </a:solidFill>
                <a:latin typeface="+mj-lt"/>
                <a:hlinkClick r:id="rId3"/>
              </a:rPr>
              <a:t>.</a:t>
            </a:r>
            <a:r>
              <a:rPr lang="sk-SK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nucem</a:t>
            </a:r>
            <a:r>
              <a:rPr lang="sk-SK" altLang="sk-SK" sz="2200" b="1" dirty="0" smtClean="0">
                <a:solidFill>
                  <a:srgbClr val="006600"/>
                </a:solidFill>
                <a:latin typeface="+mj-lt"/>
                <a:hlinkClick r:id="rId3"/>
              </a:rPr>
              <a:t>.</a:t>
            </a:r>
            <a:r>
              <a:rPr lang="en-US" altLang="sk-SK" sz="2200" b="1" dirty="0" err="1" smtClean="0">
                <a:solidFill>
                  <a:srgbClr val="006600"/>
                </a:solidFill>
                <a:latin typeface="+mj-lt"/>
                <a:hlinkClick r:id="rId3"/>
              </a:rPr>
              <a:t>sk</a:t>
            </a:r>
            <a:endParaRPr lang="sk-SK" altLang="sk-SK" sz="2200" b="1" dirty="0" smtClean="0">
              <a:solidFill>
                <a:srgbClr val="006600"/>
              </a:solidFill>
              <a:latin typeface="+mj-lt"/>
            </a:endParaRPr>
          </a:p>
          <a:p>
            <a:pPr marL="923544" lvl="2" indent="-219456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altLang="sk-SK" b="1" dirty="0" smtClean="0">
                <a:solidFill>
                  <a:srgbClr val="006600"/>
                </a:solidFill>
                <a:latin typeface="+mj-lt"/>
              </a:rPr>
              <a:t>		  </a:t>
            </a:r>
            <a:r>
              <a:rPr lang="en-US" altLang="sk-SK" sz="2200" b="1" dirty="0" smtClean="0">
                <a:solidFill>
                  <a:srgbClr val="006600"/>
                </a:solidFill>
                <a:latin typeface="+mj-lt"/>
                <a:hlinkClick r:id="rId4"/>
              </a:rPr>
              <a:t>www.gphmi.sk</a:t>
            </a:r>
            <a:endParaRPr lang="sk-SK" altLang="sk-SK" sz="2200" b="1" dirty="0" smtClean="0">
              <a:solidFill>
                <a:srgbClr val="006600"/>
              </a:solidFill>
              <a:latin typeface="+mj-lt"/>
            </a:endParaRPr>
          </a:p>
          <a:p>
            <a:pPr marL="1389888" lvl="4" indent="-1828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200" b="1" dirty="0" smtClean="0">
                <a:solidFill>
                  <a:srgbClr val="0070C0"/>
                </a:solidFill>
                <a:latin typeface="+mj-lt"/>
              </a:rPr>
              <a:t>	                          </a:t>
            </a:r>
            <a:r>
              <a:rPr lang="sk-SK" altLang="sk-SK" sz="2200" b="1" u="sng" dirty="0" smtClean="0">
                <a:solidFill>
                  <a:srgbClr val="006600"/>
                </a:solidFill>
                <a:latin typeface="+mj-lt"/>
              </a:rPr>
              <a:t>galova@gphmi.sk</a:t>
            </a:r>
            <a:endParaRPr lang="en-US" altLang="sk-SK" sz="2200" b="1" u="sng" dirty="0" smtClean="0">
              <a:solidFill>
                <a:srgbClr val="006600"/>
              </a:solidFill>
              <a:latin typeface="+mj-lt"/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66713"/>
            <a:ext cx="5345112" cy="1082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r>
              <a:rPr lang="sk-SK" altLang="sk-SK" sz="3500" dirty="0" smtClean="0"/>
              <a:t/>
            </a:r>
            <a:br>
              <a:rPr lang="sk-SK" altLang="sk-SK" sz="3500" dirty="0" smtClean="0"/>
            </a:br>
            <a:endParaRPr lang="en-US" altLang="sk-SK" sz="35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276475"/>
            <a:ext cx="8388350" cy="36734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sk-SK" altLang="sk-SK" sz="4900" b="1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4900" b="1" smtClean="0">
                <a:solidFill>
                  <a:srgbClr val="006600"/>
                </a:solidFill>
              </a:rPr>
              <a:t>Veľa úspechov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000" smtClean="0">
                <a:solidFill>
                  <a:srgbClr val="002060"/>
                </a:solidFill>
              </a:rPr>
              <a:t>––––––––––––––––––––––––––––––––––––––––––</a:t>
            </a:r>
          </a:p>
          <a:p>
            <a:pPr algn="ctr" eaLnBrk="1" hangingPunct="1">
              <a:buClr>
                <a:schemeClr val="tx1"/>
              </a:buClr>
              <a:buFont typeface="Wingdings" panose="05000000000000000000" pitchFamily="2" charset="2"/>
              <a:buChar char="J"/>
            </a:pPr>
            <a:r>
              <a:rPr lang="sk-SK" altLang="sk-SK" sz="2600" smtClean="0">
                <a:solidFill>
                  <a:srgbClr val="002060"/>
                </a:solidFill>
              </a:rPr>
              <a:t> </a:t>
            </a:r>
            <a:r>
              <a:rPr lang="sk-SK" altLang="sk-SK" sz="2600" smtClean="0">
                <a:solidFill>
                  <a:srgbClr val="006600"/>
                </a:solidFill>
              </a:rPr>
              <a:t>školská koordinátorka 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600" smtClean="0">
                <a:solidFill>
                  <a:srgbClr val="006600"/>
                </a:solidFill>
              </a:rPr>
              <a:t>   RNDr. Renáta Gaľová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20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sk-SK" altLang="sk-SK" sz="2600" smtClean="0"/>
          </a:p>
        </p:txBody>
      </p:sp>
      <p:pic>
        <p:nvPicPr>
          <p:cNvPr id="86020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r>
              <a:rPr lang="sk-SK" altLang="sk-SK" b="1" dirty="0" smtClean="0">
                <a:solidFill>
                  <a:srgbClr val="006600"/>
                </a:solidFill>
              </a:rPr>
              <a:t/>
            </a:r>
            <a:br>
              <a:rPr lang="sk-SK" altLang="sk-SK" b="1" dirty="0" smtClean="0">
                <a:solidFill>
                  <a:srgbClr val="006600"/>
                </a:solidFill>
              </a:rPr>
            </a:br>
            <a:r>
              <a:rPr lang="sk-SK" altLang="sk-SK" b="1" dirty="0">
                <a:solidFill>
                  <a:srgbClr val="006600"/>
                </a:solidFill>
              </a:rPr>
              <a:t/>
            </a:r>
            <a:br>
              <a:rPr lang="sk-SK" altLang="sk-SK" b="1" dirty="0">
                <a:solidFill>
                  <a:srgbClr val="006600"/>
                </a:solidFill>
              </a:rPr>
            </a:br>
            <a:endParaRPr lang="sk-SK" altLang="sk-SK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7272337" cy="4752975"/>
          </a:xfrm>
        </p:spPr>
        <p:txBody>
          <a:bodyPr rtlCol="0">
            <a:normAutofit fontScale="92500" lnSpcReduction="10000"/>
          </a:bodyPr>
          <a:lstStyle/>
          <a:p>
            <a:pPr marL="36576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Predmety MS na gymnáziu:</a:t>
            </a:r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slovenský jazyk a literatúra</a:t>
            </a: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cudzí 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jazyk (ANJ, FRJ, NEJ, RUJ</a:t>
            </a:r>
            <a:r>
              <a:rPr lang="en-US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– B2</a:t>
            </a:r>
            <a:endParaRPr lang="en-US" altLang="sk-SK" sz="2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voliteľný predmet zo skupiny prírodovedných alebo spoločenskovedných alebo ostatných predmetov</a:t>
            </a:r>
          </a:p>
          <a:p>
            <a:pPr marL="60579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ďalší </a:t>
            </a:r>
            <a:r>
              <a:rPr lang="sk-SK" alt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voliteľný predmet </a:t>
            </a:r>
            <a:r>
              <a:rPr lang="sk-SK" altLang="sk-SK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(aj CUJ na úrovni B1 alebo B2, žiak koná len UFIČ MS)</a:t>
            </a:r>
            <a:endParaRPr lang="sk-SK" altLang="sk-SK" sz="19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</a:t>
            </a:r>
            <a:endParaRPr lang="sk-SK" altLang="sk-SK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7313" indent="47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19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Voliteľný predmet  </a:t>
            </a:r>
            <a:r>
              <a:rPr lang="sk-SK" altLang="sk-SK" sz="1900" b="1" i="1" dirty="0" smtClean="0">
                <a:solidFill>
                  <a:srgbClr val="FF0000"/>
                </a:solidFill>
                <a:latin typeface="+mj-lt"/>
              </a:rPr>
              <a:t>uvedený v bode 3 </a:t>
            </a:r>
            <a:r>
              <a:rPr lang="sk-SK" altLang="sk-SK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 každý predmet zo skupiny menovaných predmetov, v ktorom mal žiak </a:t>
            </a:r>
            <a:r>
              <a:rPr lang="sk-SK" altLang="sk-SK" sz="1900" b="1" i="1" dirty="0" smtClean="0">
                <a:solidFill>
                  <a:srgbClr val="FF0000"/>
                </a:solidFill>
                <a:latin typeface="+mj-lt"/>
              </a:rPr>
              <a:t>súčet týždenných hodinových dotácií počas štúdia najmenej  šesť</a:t>
            </a:r>
            <a:r>
              <a:rPr lang="sk-SK" altLang="sk-SK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024687" cy="6016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1963" y="981075"/>
            <a:ext cx="7931150" cy="5616575"/>
          </a:xfrm>
        </p:spPr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altLang="sk-SK" sz="26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Zoznam maturitných predmetov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anglický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biológia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dejepis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francúzsky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fyzika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geografia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chémia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             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  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informatika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9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matematika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10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nemecký jazyk</a:t>
            </a: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11 </a:t>
            </a:r>
            <a:r>
              <a:rPr lang="sk-SK" altLang="sk-SK" sz="2300" b="1" dirty="0" smtClean="0">
                <a:solidFill>
                  <a:schemeClr val="tx1"/>
                </a:solidFill>
                <a:latin typeface="+mj-lt"/>
              </a:rPr>
              <a:t>občianska náuka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12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ruský jazyk</a:t>
            </a:r>
            <a:endParaRPr lang="sk-SK" altLang="sk-SK" sz="23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13 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slovenský jazyk a literatúra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14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ekonomika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15</a:t>
            </a:r>
            <a:r>
              <a:rPr lang="sk-SK" altLang="sk-SK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dejiny umenia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None/>
              <a:defRPr/>
            </a:pPr>
            <a:r>
              <a:rPr lang="sk-SK" alt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16 </a:t>
            </a:r>
            <a:r>
              <a:rPr lang="sk-SK" altLang="sk-SK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psychológia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altLang="sk-SK" sz="17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220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1730"/>
            <a:ext cx="30146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071546"/>
            <a:ext cx="7607324" cy="54594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môže dobrovoľne konať maturitnú skúšku aj z ďalších predmetov, ktoré sú súčasťou príslušného školského vzdelávacieho programu, ktorý žiak študuje. </a:t>
            </a:r>
          </a:p>
          <a:p>
            <a:pPr marL="849313" lvl="1" indent="-481013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Char char="J"/>
              <a:defRPr/>
            </a:pPr>
            <a:r>
              <a:rPr lang="sk-SK" altLang="sk-SK" sz="25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 vykonaním dobrovoľnej skúšky sa myslí aj absolvovanie</a:t>
            </a:r>
          </a:p>
          <a:p>
            <a:pPr marL="1330325" lvl="2" indent="-290513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</a:t>
            </a:r>
            <a:r>
              <a:rPr lang="sk-SK" altLang="sk-SK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len externej časti,</a:t>
            </a:r>
          </a:p>
          <a:p>
            <a:pPr marL="1330325" lvl="2" indent="-290513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 "/>
              <a:defRPr/>
            </a:pPr>
            <a:r>
              <a:rPr lang="sk-SK" altLang="sk-SK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 len internej časti.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&amp;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38263"/>
            <a:ext cx="7321570" cy="4683125"/>
          </a:xfrm>
        </p:spPr>
        <p:txBody>
          <a:bodyPr rtlCol="0">
            <a:normAutofit fontScale="92500"/>
          </a:bodyPr>
          <a:lstStyle/>
          <a:p>
            <a:pPr marL="476250" indent="-4762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riadnom skúšobnom období môže žiak dobrovoľne konať MS najviac z </a:t>
            </a:r>
            <a:r>
              <a:rPr lang="sk-SK" sz="2600" b="1" i="1" u="sng" dirty="0" smtClean="0">
                <a:solidFill>
                  <a:srgbClr val="C00000"/>
                </a:solidFill>
                <a:latin typeface="+mj-lt"/>
              </a:rPr>
              <a:t>dvoch</a:t>
            </a:r>
            <a:r>
              <a:rPr lang="sk-SK" sz="2600" b="1" dirty="0" smtClean="0">
                <a:solidFill>
                  <a:srgbClr val="3333CC"/>
                </a:solidFill>
                <a:latin typeface="+mj-lt"/>
              </a:rPr>
              <a:t> </a:t>
            </a: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predmetov.</a:t>
            </a:r>
          </a:p>
          <a:p>
            <a:pPr marL="476250" indent="-4762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J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 žiak neuspel na MS z dobrovoľného predmetu, táto skutočnosť nemá vplyv na úspešné vykonanie MS a na vysvedčení o MS sa neuvádza.</a:t>
            </a:r>
          </a:p>
          <a:p>
            <a:pPr marL="36576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Žiak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úspešne vykoná externú časť </a:t>
            </a:r>
            <a:r>
              <a:rPr 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maturitnej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skúšky z dobrovoľného predmetu, ak v nej získa </a:t>
            </a:r>
            <a:r>
              <a:rPr lang="sk-SK" sz="2600" b="1" dirty="0">
                <a:solidFill>
                  <a:srgbClr val="C00000"/>
                </a:solidFill>
                <a:latin typeface="+mj-lt"/>
              </a:rPr>
              <a:t>viac ako 33% </a:t>
            </a:r>
            <a:r>
              <a:rPr lang="sk-SK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celkového počtu bodov</a:t>
            </a:r>
            <a:r>
              <a:rPr lang="sk-SK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11188" y="285750"/>
            <a:ext cx="55451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k-SK" altLang="sk-SK" sz="4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MATURITA </a:t>
            </a:r>
            <a:r>
              <a:rPr lang="sk-SK" altLang="sk-SK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2021</a:t>
            </a:r>
            <a:endParaRPr lang="sk-SK" altLang="sk-SK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024687" cy="889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cs-CZ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3513" y="1293812"/>
            <a:ext cx="7480321" cy="4706956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sk-SK" altLang="sk-SK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Ako výsledok z dobrovoľnej skúšky ovplyvní výsledné hodnotenie MS?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prípade neúspešnej odpovede to neovplyvní úspešné vykonanie MS t. z. ak bude žiak hodnotený známkou nedostatočný, na vysvedčení sa známka neuvedie.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Zo skúšky môže žiak odstúpiť bez ospravedlnenia, na skúšku sa nedostaví.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Otázku si žiak vytiahne, čo sa považuje za začatie odpovede, začne odpovedať a zodpovedanie je ohodnotené známkou napr. dostatočný, na vysvedčení sa táto známka 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Otázku si žiak vytiahne, čo sa považuje za začatie odpovede a použije formulu </a:t>
            </a:r>
            <a:r>
              <a:rPr lang="sk-SK" altLang="sk-SK" sz="2000" dirty="0" smtClean="0">
                <a:solidFill>
                  <a:srgbClr val="FF0000"/>
                </a:solidFill>
                <a:latin typeface="+mj-lt"/>
              </a:rPr>
              <a:t>„Odstupujem od maturitnej dobrovoľnej skúšky“</a:t>
            </a:r>
            <a:r>
              <a:rPr lang="sk-SK" alt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urobí sa o tom v dokumentácii záznam, ale na vysvedčení sa to neuvedie.</a:t>
            </a:r>
          </a:p>
          <a:p>
            <a:pPr marL="36576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sk-SK" sz="3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93037" cy="1150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MATURITA </a:t>
            </a:r>
            <a:r>
              <a:rPr lang="sk-SK" altLang="sk-SK" b="1" dirty="0" smtClean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sk-SK" alt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73238"/>
            <a:ext cx="8229600" cy="277971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MS z jednotlivých predmetov sa môže skladať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 dvoch častí, t. j.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externej časti (EČ)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               a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altLang="sk-SK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z </a:t>
            </a:r>
            <a:r>
              <a:rPr lang="sk-SK" altLang="sk-SK" sz="2600" b="1" dirty="0" smtClean="0">
                <a:solidFill>
                  <a:srgbClr val="C00000"/>
                </a:solidFill>
                <a:latin typeface="+mj-lt"/>
              </a:rPr>
              <a:t>internej časti (IČ).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 "/>
              <a:defRPr/>
            </a:pPr>
            <a:endParaRPr lang="sk-SK" altLang="sk-SK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5361</TotalTime>
  <Words>1431</Words>
  <Application>Microsoft Office PowerPoint</Application>
  <PresentationFormat>Prezentácia na obrazovke (4:3)</PresentationFormat>
  <Paragraphs>303</Paragraphs>
  <Slides>39</Slides>
  <Notes>39</Notes>
  <HiddenSlides>0</HiddenSlides>
  <MMClips>0</MMClips>
  <ScaleCrop>false</ScaleCrop>
  <HeadingPairs>
    <vt:vector size="8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51" baseType="lpstr">
      <vt:lpstr>Arial</vt:lpstr>
      <vt:lpstr>Georgia</vt:lpstr>
      <vt:lpstr>Times New Roman</vt:lpstr>
      <vt:lpstr>Trebuchet MS</vt:lpstr>
      <vt:lpstr>Trebuchet MS (Nadpisy)</vt:lpstr>
      <vt:lpstr>Tw Cen MT</vt:lpstr>
      <vt:lpstr>Verdana</vt:lpstr>
      <vt:lpstr>Wingdings</vt:lpstr>
      <vt:lpstr>Wingdings 2</vt:lpstr>
      <vt:lpstr>Wingdings 3</vt:lpstr>
      <vt:lpstr>Fazeta</vt:lpstr>
      <vt:lpstr>Rovnica</vt:lpstr>
      <vt:lpstr>          MATURITA 2021  </vt:lpstr>
      <vt:lpstr> MATURITA 2021</vt:lpstr>
      <vt:lpstr> MATURITA 2021</vt:lpstr>
      <vt:lpstr>MATURITA 2021  </vt:lpstr>
      <vt:lpstr>MATURITA 2021</vt:lpstr>
      <vt:lpstr>MATURITA 2021</vt:lpstr>
      <vt:lpstr>Prezentácia programu PowerPoint</vt:lpstr>
      <vt:lpstr>MATURITA 2021</vt:lpstr>
      <vt:lpstr> MATURITA 2021</vt:lpstr>
      <vt:lpstr> MATURITA 2021</vt:lpstr>
      <vt:lpstr>MATURITA 2021</vt:lpstr>
      <vt:lpstr> MATURITA 2021</vt:lpstr>
      <vt:lpstr> MATURITA 2021</vt:lpstr>
      <vt:lpstr>MATURITA 2021</vt:lpstr>
      <vt:lpstr>MATURITA 2021</vt:lpstr>
      <vt:lpstr> Trvanie testov EČ a PFIČ MS</vt:lpstr>
      <vt:lpstr> MATURITA 2021</vt:lpstr>
      <vt:lpstr> MATURITA 2021</vt:lpstr>
      <vt:lpstr> MATURITA 2021</vt:lpstr>
      <vt:lpstr>MATURITA 2021</vt:lpstr>
      <vt:lpstr>MATURITA 2021</vt:lpstr>
      <vt:lpstr> MATURITA 2021</vt:lpstr>
      <vt:lpstr> MATURITA 2021</vt:lpstr>
      <vt:lpstr> MATURITA 2021</vt:lpstr>
      <vt:lpstr> MATURITA 2021</vt:lpstr>
      <vt:lpstr> MATURITA 2021</vt:lpstr>
      <vt:lpstr> MATURITA 2021</vt:lpstr>
      <vt:lpstr> MATURITA 2021</vt:lpstr>
      <vt:lpstr>MATURITA 2021</vt:lpstr>
      <vt:lpstr>MATURITA 2021</vt:lpstr>
      <vt:lpstr>MATURITA 2021</vt:lpstr>
      <vt:lpstr>MATURITA 2021</vt:lpstr>
      <vt:lpstr>MATURITA 2021</vt:lpstr>
      <vt:lpstr> MATURITA 2021</vt:lpstr>
      <vt:lpstr> MATURITA 2021</vt:lpstr>
      <vt:lpstr>MATURITA 2021</vt:lpstr>
      <vt:lpstr> MATURITA 2021 - žiaci so ŠVVP</vt:lpstr>
      <vt:lpstr> MATURITA 2021</vt:lpstr>
      <vt:lpstr>MATURITA 2021         </vt:lpstr>
    </vt:vector>
  </TitlesOfParts>
  <Company>Bratislava, 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Generálna skúška NKMS 2004</dc:title>
  <dc:creator>RG</dc:creator>
  <cp:lastModifiedBy>Hewlett-Packard Company</cp:lastModifiedBy>
  <cp:revision>540</cp:revision>
  <cp:lastPrinted>2019-09-18T13:56:36Z</cp:lastPrinted>
  <dcterms:created xsi:type="dcterms:W3CDTF">2004-03-12T10:28:27Z</dcterms:created>
  <dcterms:modified xsi:type="dcterms:W3CDTF">2020-09-13T14:08:17Z</dcterms:modified>
</cp:coreProperties>
</file>