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C5E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C5E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C5E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61" Type="http://schemas.openxmlformats.org/officeDocument/2006/relationships/image" Target="../media/image55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709416"/>
            <a:ext cx="1159764" cy="1269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" y="3813048"/>
            <a:ext cx="1053084" cy="1062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8808" y="280415"/>
            <a:ext cx="1242060" cy="1097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72440" y="384047"/>
            <a:ext cx="1034796" cy="890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45907" y="533400"/>
            <a:ext cx="1225296" cy="1208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749540" y="637032"/>
            <a:ext cx="1018031" cy="1001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42759" y="1818131"/>
            <a:ext cx="1469136" cy="8031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46392" y="1921764"/>
            <a:ext cx="1261872" cy="5958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685531" y="5065775"/>
            <a:ext cx="1424940" cy="1048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789164" y="5169408"/>
            <a:ext cx="1217676" cy="8412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106411" y="5622034"/>
            <a:ext cx="1447800" cy="1219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210043" y="5725666"/>
            <a:ext cx="1240536" cy="1011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652004" y="3727704"/>
            <a:ext cx="1088136" cy="9951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703819" y="3779519"/>
            <a:ext cx="984503" cy="8915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757416" y="5248655"/>
            <a:ext cx="918972" cy="11597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809231" y="5300472"/>
            <a:ext cx="815340" cy="10561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85659" y="2442971"/>
            <a:ext cx="964692" cy="8427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237476" y="2494787"/>
            <a:ext cx="861059" cy="7391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097011" y="228599"/>
            <a:ext cx="740664" cy="947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148828" y="280415"/>
            <a:ext cx="637031" cy="8442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903719" y="1062228"/>
            <a:ext cx="955548" cy="4648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955535" y="1114044"/>
            <a:ext cx="851916" cy="3611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94944" y="249935"/>
            <a:ext cx="899160" cy="10622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746759" y="301751"/>
            <a:ext cx="795528" cy="9585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775192" y="1217675"/>
            <a:ext cx="368807" cy="8823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827007" y="1269492"/>
            <a:ext cx="316992" cy="7787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5064252"/>
            <a:ext cx="757428" cy="10088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144" y="5116067"/>
            <a:ext cx="696468" cy="9052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385059"/>
            <a:ext cx="507492" cy="95859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436875"/>
            <a:ext cx="455676" cy="8549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497823" y="6128002"/>
            <a:ext cx="646176" cy="7299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8549640" y="6179818"/>
            <a:ext cx="594359" cy="6781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781543" y="1488947"/>
            <a:ext cx="1330452" cy="18562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808976" y="1516380"/>
            <a:ext cx="1275587" cy="18013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862316" y="5571743"/>
            <a:ext cx="1179576" cy="5897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901940" y="5611367"/>
            <a:ext cx="1100327" cy="5105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133843" y="4067555"/>
            <a:ext cx="1039368" cy="13929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173468" y="4107179"/>
            <a:ext cx="960120" cy="13136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693152" y="396240"/>
            <a:ext cx="734568" cy="11811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744968" y="448056"/>
            <a:ext cx="630935" cy="10774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084819" y="3384804"/>
            <a:ext cx="979931" cy="11247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8136635" y="3436619"/>
            <a:ext cx="876300" cy="102107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6063994"/>
            <a:ext cx="537972" cy="7940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2191" y="6103619"/>
            <a:ext cx="486156" cy="7543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3322319"/>
            <a:ext cx="925068" cy="11719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3349752"/>
            <a:ext cx="897636" cy="111709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1373123"/>
            <a:ext cx="524256" cy="140360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1412747"/>
            <a:ext cx="484631" cy="13243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0"/>
            <a:ext cx="1103376" cy="80314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0"/>
            <a:ext cx="1051560" cy="75133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296656" y="0"/>
            <a:ext cx="847344" cy="61874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348471" y="10668"/>
            <a:ext cx="795527" cy="55625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932676" y="6169150"/>
            <a:ext cx="1245107" cy="68884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972300" y="6208775"/>
            <a:ext cx="1165859" cy="6492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815" y="1349755"/>
            <a:ext cx="3273425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C5E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2146553"/>
            <a:ext cx="8051393" cy="419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1963877"/>
            <a:ext cx="5745480" cy="3506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800" spc="490" dirty="0">
                <a:solidFill>
                  <a:srgbClr val="000000"/>
                </a:solidFill>
              </a:rPr>
              <a:t>Deň</a:t>
            </a:r>
            <a:r>
              <a:rPr sz="8800" spc="-80" dirty="0">
                <a:solidFill>
                  <a:srgbClr val="000000"/>
                </a:solidFill>
              </a:rPr>
              <a:t> </a:t>
            </a:r>
            <a:r>
              <a:rPr sz="8800" spc="455" dirty="0" err="1">
                <a:solidFill>
                  <a:srgbClr val="000000"/>
                </a:solidFill>
              </a:rPr>
              <a:t>výživy</a:t>
            </a:r>
            <a:r>
              <a:rPr sz="8800" spc="455" dirty="0">
                <a:solidFill>
                  <a:srgbClr val="000000"/>
                </a:solidFill>
              </a:rPr>
              <a:t>  </a:t>
            </a:r>
            <a:r>
              <a:rPr sz="8800" dirty="0" smtClean="0">
                <a:solidFill>
                  <a:srgbClr val="000000"/>
                </a:solidFill>
              </a:rPr>
              <a:t>20</a:t>
            </a:r>
            <a:r>
              <a:rPr lang="sk-SK" sz="8800" dirty="0" smtClean="0">
                <a:solidFill>
                  <a:srgbClr val="000000"/>
                </a:solidFill>
              </a:rPr>
              <a:t>21</a:t>
            </a:r>
            <a:endParaRPr sz="8800" dirty="0"/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250" dirty="0">
                <a:solidFill>
                  <a:srgbClr val="AF1F0E"/>
                </a:solidFill>
              </a:rPr>
              <a:t>Healthy </a:t>
            </a:r>
            <a:r>
              <a:rPr sz="4400" spc="215" dirty="0">
                <a:solidFill>
                  <a:srgbClr val="AF1F0E"/>
                </a:solidFill>
              </a:rPr>
              <a:t>eating</a:t>
            </a:r>
            <a:r>
              <a:rPr sz="4400" spc="-305" dirty="0">
                <a:solidFill>
                  <a:srgbClr val="AF1F0E"/>
                </a:solidFill>
              </a:rPr>
              <a:t> </a:t>
            </a:r>
            <a:r>
              <a:rPr sz="4400" spc="220" dirty="0">
                <a:solidFill>
                  <a:srgbClr val="AF1F0E"/>
                </a:solidFill>
              </a:rPr>
              <a:t>plate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260604"/>
            <a:ext cx="3471799" cy="161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2090" y="3861015"/>
            <a:ext cx="3470275" cy="2602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6675" y="2134361"/>
            <a:ext cx="514286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25717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eXGyreAdventor"/>
                <a:cs typeface="TeXGyreAdventor"/>
              </a:rPr>
              <a:t>Dôležitou </a:t>
            </a:r>
            <a:r>
              <a:rPr sz="2800" spc="-10" dirty="0">
                <a:latin typeface="TeXGyreAdventor"/>
                <a:cs typeface="TeXGyreAdventor"/>
              </a:rPr>
              <a:t>súčasťou healthy  </a:t>
            </a:r>
            <a:r>
              <a:rPr sz="2800" spc="-5" dirty="0">
                <a:latin typeface="TeXGyreAdventor"/>
                <a:cs typeface="TeXGyreAdventor"/>
              </a:rPr>
              <a:t>eating </a:t>
            </a:r>
            <a:r>
              <a:rPr sz="2800" spc="-10" dirty="0">
                <a:latin typeface="TeXGyreAdventor"/>
                <a:cs typeface="TeXGyreAdventor"/>
              </a:rPr>
              <a:t>plate </a:t>
            </a:r>
            <a:r>
              <a:rPr sz="2800" spc="5" dirty="0">
                <a:latin typeface="TeXGyreAdventor"/>
                <a:cs typeface="TeXGyreAdventor"/>
              </a:rPr>
              <a:t>je </a:t>
            </a:r>
            <a:r>
              <a:rPr sz="2800" spc="-5" dirty="0">
                <a:latin typeface="TeXGyreAdventor"/>
                <a:cs typeface="TeXGyreAdventor"/>
              </a:rPr>
              <a:t>pitný</a:t>
            </a:r>
            <a:r>
              <a:rPr sz="2800" spc="20" dirty="0">
                <a:latin typeface="TeXGyreAdventor"/>
                <a:cs typeface="TeXGyreAdventor"/>
              </a:rPr>
              <a:t> </a:t>
            </a:r>
            <a:r>
              <a:rPr sz="2800" spc="-5" dirty="0">
                <a:latin typeface="TeXGyreAdventor"/>
                <a:cs typeface="TeXGyreAdventor"/>
              </a:rPr>
              <a:t>režim.</a:t>
            </a:r>
            <a:endParaRPr sz="2800">
              <a:latin typeface="TeXGyreAdventor"/>
              <a:cs typeface="TeXGyreAdventor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5" dirty="0">
                <a:latin typeface="TeXGyreAdventor"/>
                <a:cs typeface="TeXGyreAdventor"/>
              </a:rPr>
              <a:t>Vedci </a:t>
            </a:r>
            <a:r>
              <a:rPr sz="2800" dirty="0">
                <a:latin typeface="TeXGyreAdventor"/>
                <a:cs typeface="TeXGyreAdventor"/>
              </a:rPr>
              <a:t>odporúčajú</a:t>
            </a:r>
            <a:r>
              <a:rPr sz="2800" spc="-60" dirty="0">
                <a:latin typeface="TeXGyreAdventor"/>
                <a:cs typeface="TeXGyreAdventor"/>
              </a:rPr>
              <a:t> </a:t>
            </a:r>
            <a:r>
              <a:rPr sz="2800" spc="-5" dirty="0">
                <a:latin typeface="TeXGyreAdventor"/>
                <a:cs typeface="TeXGyreAdventor"/>
              </a:rPr>
              <a:t>kompletné  </a:t>
            </a:r>
            <a:r>
              <a:rPr sz="2800" dirty="0">
                <a:latin typeface="TeXGyreAdventor"/>
                <a:cs typeface="TeXGyreAdventor"/>
              </a:rPr>
              <a:t>jedlo </a:t>
            </a:r>
            <a:r>
              <a:rPr sz="2800" spc="-5" dirty="0">
                <a:latin typeface="TeXGyreAdventor"/>
                <a:cs typeface="TeXGyreAdventor"/>
              </a:rPr>
              <a:t>doplniť </a:t>
            </a:r>
            <a:r>
              <a:rPr sz="2800" spc="-10" dirty="0">
                <a:latin typeface="TeXGyreAdventor"/>
                <a:cs typeface="TeXGyreAdventor"/>
              </a:rPr>
              <a:t>pohárom </a:t>
            </a:r>
            <a:r>
              <a:rPr sz="2800" spc="-5" dirty="0">
                <a:latin typeface="TeXGyreAdventor"/>
                <a:cs typeface="TeXGyreAdventor"/>
              </a:rPr>
              <a:t>vody,  </a:t>
            </a:r>
            <a:r>
              <a:rPr sz="2800" spc="-10" dirty="0">
                <a:latin typeface="TeXGyreAdventor"/>
                <a:cs typeface="TeXGyreAdventor"/>
              </a:rPr>
              <a:t>šálkou </a:t>
            </a:r>
            <a:r>
              <a:rPr sz="2800" dirty="0">
                <a:latin typeface="TeXGyreAdventor"/>
                <a:cs typeface="TeXGyreAdventor"/>
              </a:rPr>
              <a:t>čaju </a:t>
            </a:r>
            <a:r>
              <a:rPr sz="2800" spc="-10" dirty="0">
                <a:latin typeface="TeXGyreAdventor"/>
                <a:cs typeface="TeXGyreAdventor"/>
              </a:rPr>
              <a:t>alebo</a:t>
            </a:r>
            <a:r>
              <a:rPr sz="2800" spc="10" dirty="0">
                <a:latin typeface="TeXGyreAdventor"/>
                <a:cs typeface="TeXGyreAdventor"/>
              </a:rPr>
              <a:t> </a:t>
            </a:r>
            <a:r>
              <a:rPr sz="2800" spc="-5" dirty="0">
                <a:latin typeface="TeXGyreAdventor"/>
                <a:cs typeface="TeXGyreAdventor"/>
              </a:rPr>
              <a:t>kávy!</a:t>
            </a:r>
            <a:endParaRPr sz="2800">
              <a:latin typeface="TeXGyreAdventor"/>
              <a:cs typeface="TeXGyreAdventor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TeXGyreAdventor"/>
                <a:cs typeface="TeXGyreAdventor"/>
              </a:rPr>
              <a:t>Podmienkou </a:t>
            </a:r>
            <a:r>
              <a:rPr sz="2800" spc="5" dirty="0">
                <a:latin typeface="TeXGyreAdventor"/>
                <a:cs typeface="TeXGyreAdventor"/>
              </a:rPr>
              <a:t>je, </a:t>
            </a:r>
            <a:r>
              <a:rPr sz="2800" spc="-5" dirty="0">
                <a:latin typeface="TeXGyreAdventor"/>
                <a:cs typeface="TeXGyreAdventor"/>
              </a:rPr>
              <a:t>že</a:t>
            </a:r>
            <a:r>
              <a:rPr sz="2800" spc="-40" dirty="0">
                <a:latin typeface="TeXGyreAdventor"/>
                <a:cs typeface="TeXGyreAdventor"/>
              </a:rPr>
              <a:t> </a:t>
            </a:r>
            <a:r>
              <a:rPr sz="2800" spc="-5" dirty="0">
                <a:latin typeface="TeXGyreAdventor"/>
                <a:cs typeface="TeXGyreAdventor"/>
              </a:rPr>
              <a:t>musí</a:t>
            </a:r>
            <a:endParaRPr sz="2800">
              <a:latin typeface="TeXGyreAdventor"/>
              <a:cs typeface="TeXGyreAdventor"/>
            </a:endParaRPr>
          </a:p>
          <a:p>
            <a:pPr marL="226060" marR="22034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eXGyreAdventor"/>
                <a:cs typeface="TeXGyreAdventor"/>
              </a:rPr>
              <a:t>obsahovať </a:t>
            </a:r>
            <a:r>
              <a:rPr sz="2800" dirty="0">
                <a:latin typeface="TeXGyreAdventor"/>
                <a:cs typeface="TeXGyreAdventor"/>
              </a:rPr>
              <a:t>minimum</a:t>
            </a:r>
            <a:r>
              <a:rPr sz="2800" spc="-35" dirty="0">
                <a:latin typeface="TeXGyreAdventor"/>
                <a:cs typeface="TeXGyreAdventor"/>
              </a:rPr>
              <a:t> </a:t>
            </a:r>
            <a:r>
              <a:rPr sz="2800" spc="-5" dirty="0">
                <a:latin typeface="TeXGyreAdventor"/>
                <a:cs typeface="TeXGyreAdventor"/>
              </a:rPr>
              <a:t>cukru,  ideálne žiadny</a:t>
            </a:r>
            <a:r>
              <a:rPr sz="2800" spc="-15" dirty="0">
                <a:latin typeface="TeXGyreAdventor"/>
                <a:cs typeface="TeXGyreAdventor"/>
              </a:rPr>
              <a:t> </a:t>
            </a:r>
            <a:r>
              <a:rPr sz="2800" spc="-5" dirty="0">
                <a:latin typeface="TeXGyreAdventor"/>
                <a:cs typeface="TeXGyreAdventor"/>
              </a:rPr>
              <a:t>cukor.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5608" y="1402080"/>
            <a:ext cx="1330960" cy="1132840"/>
            <a:chOff x="5245608" y="1402080"/>
            <a:chExt cx="1330960" cy="1132840"/>
          </a:xfrm>
        </p:grpSpPr>
        <p:sp>
          <p:nvSpPr>
            <p:cNvPr id="3" name="object 3"/>
            <p:cNvSpPr/>
            <p:nvPr/>
          </p:nvSpPr>
          <p:spPr>
            <a:xfrm>
              <a:off x="5469636" y="1426464"/>
              <a:ext cx="110642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0324" y="1402080"/>
              <a:ext cx="850391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5608" y="1883663"/>
              <a:ext cx="623315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3248" y="1801368"/>
              <a:ext cx="510539" cy="509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709159" y="2072639"/>
            <a:ext cx="275843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908" y="982980"/>
            <a:ext cx="27736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9011" y="1883664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8671" y="1050036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8237" y="1430273"/>
            <a:ext cx="321881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eXGyreAdventor"/>
                <a:cs typeface="TeXGyreAdventor"/>
              </a:rPr>
              <a:t>Absolútne </a:t>
            </a:r>
            <a:r>
              <a:rPr sz="2200" spc="-5" dirty="0">
                <a:latin typeface="TeXGyreAdventor"/>
                <a:cs typeface="TeXGyreAdventor"/>
              </a:rPr>
              <a:t>nevhodné </a:t>
            </a:r>
            <a:r>
              <a:rPr sz="2200" spc="-10" dirty="0">
                <a:latin typeface="TeXGyreAdventor"/>
                <a:cs typeface="TeXGyreAdventor"/>
              </a:rPr>
              <a:t>sú  </a:t>
            </a:r>
            <a:r>
              <a:rPr sz="2200" spc="-5" dirty="0">
                <a:latin typeface="TeXGyreAdventor"/>
                <a:cs typeface="TeXGyreAdventor"/>
              </a:rPr>
              <a:t>energetické a </a:t>
            </a:r>
            <a:r>
              <a:rPr sz="2200" spc="-10" dirty="0">
                <a:latin typeface="TeXGyreAdventor"/>
                <a:cs typeface="TeXGyreAdventor"/>
              </a:rPr>
              <a:t>sladené  </a:t>
            </a:r>
            <a:r>
              <a:rPr sz="2200" spc="-5" dirty="0">
                <a:latin typeface="TeXGyreAdventor"/>
                <a:cs typeface="TeXGyreAdventor"/>
              </a:rPr>
              <a:t>nápoje.</a:t>
            </a:r>
            <a:endParaRPr sz="2200">
              <a:latin typeface="TeXGyreAdventor"/>
              <a:cs typeface="TeXGyreAdventor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91736" y="112395"/>
            <a:ext cx="4933950" cy="4933950"/>
            <a:chOff x="3991736" y="112395"/>
            <a:chExt cx="4933950" cy="4933950"/>
          </a:xfrm>
        </p:grpSpPr>
        <p:sp>
          <p:nvSpPr>
            <p:cNvPr id="13" name="object 13"/>
            <p:cNvSpPr/>
            <p:nvPr/>
          </p:nvSpPr>
          <p:spPr>
            <a:xfrm>
              <a:off x="4067936" y="188595"/>
              <a:ext cx="4781169" cy="47811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9836" y="150495"/>
              <a:ext cx="4857750" cy="4857750"/>
            </a:xfrm>
            <a:custGeom>
              <a:avLst/>
              <a:gdLst/>
              <a:ahLst/>
              <a:cxnLst/>
              <a:rect l="l" t="t" r="r" b="b"/>
              <a:pathLst>
                <a:path w="4857750" h="4857750">
                  <a:moveTo>
                    <a:pt x="2428875" y="0"/>
                  </a:moveTo>
                  <a:lnTo>
                    <a:pt x="2553842" y="3301"/>
                  </a:lnTo>
                  <a:lnTo>
                    <a:pt x="2677160" y="12573"/>
                  </a:lnTo>
                  <a:lnTo>
                    <a:pt x="2798571" y="27812"/>
                  </a:lnTo>
                  <a:lnTo>
                    <a:pt x="2918333" y="49275"/>
                  </a:lnTo>
                  <a:lnTo>
                    <a:pt x="3035681" y="76707"/>
                  </a:lnTo>
                  <a:lnTo>
                    <a:pt x="3150996" y="109347"/>
                  </a:lnTo>
                  <a:lnTo>
                    <a:pt x="3263899" y="147574"/>
                  </a:lnTo>
                  <a:lnTo>
                    <a:pt x="3374390" y="190753"/>
                  </a:lnTo>
                  <a:lnTo>
                    <a:pt x="3481705" y="239521"/>
                  </a:lnTo>
                  <a:lnTo>
                    <a:pt x="3586480" y="293242"/>
                  </a:lnTo>
                  <a:lnTo>
                    <a:pt x="3688080" y="351663"/>
                  </a:lnTo>
                  <a:lnTo>
                    <a:pt x="3786886" y="414908"/>
                  </a:lnTo>
                  <a:lnTo>
                    <a:pt x="3882136" y="482726"/>
                  </a:lnTo>
                  <a:lnTo>
                    <a:pt x="3973576" y="554863"/>
                  </a:lnTo>
                  <a:lnTo>
                    <a:pt x="4061841" y="631063"/>
                  </a:lnTo>
                  <a:lnTo>
                    <a:pt x="4146168" y="711326"/>
                  </a:lnTo>
                  <a:lnTo>
                    <a:pt x="4226306" y="795908"/>
                  </a:lnTo>
                  <a:lnTo>
                    <a:pt x="4302887" y="883792"/>
                  </a:lnTo>
                  <a:lnTo>
                    <a:pt x="4375149" y="975740"/>
                  </a:lnTo>
                  <a:lnTo>
                    <a:pt x="4442460" y="1070864"/>
                  </a:lnTo>
                  <a:lnTo>
                    <a:pt x="4505706" y="1169289"/>
                  </a:lnTo>
                  <a:lnTo>
                    <a:pt x="4564253" y="1270889"/>
                  </a:lnTo>
                  <a:lnTo>
                    <a:pt x="4617846" y="1375790"/>
                  </a:lnTo>
                  <a:lnTo>
                    <a:pt x="4666615" y="1483487"/>
                  </a:lnTo>
                  <a:lnTo>
                    <a:pt x="4709795" y="1593977"/>
                  </a:lnTo>
                  <a:lnTo>
                    <a:pt x="4748148" y="1706371"/>
                  </a:lnTo>
                  <a:lnTo>
                    <a:pt x="4780788" y="1821814"/>
                  </a:lnTo>
                  <a:lnTo>
                    <a:pt x="4807839" y="1939543"/>
                  </a:lnTo>
                  <a:lnTo>
                    <a:pt x="4829174" y="2058796"/>
                  </a:lnTo>
                  <a:lnTo>
                    <a:pt x="4844922" y="2180590"/>
                  </a:lnTo>
                  <a:lnTo>
                    <a:pt x="4854194" y="2303906"/>
                  </a:lnTo>
                  <a:lnTo>
                    <a:pt x="4857369" y="2428875"/>
                  </a:lnTo>
                  <a:lnTo>
                    <a:pt x="4854194" y="2553842"/>
                  </a:lnTo>
                  <a:lnTo>
                    <a:pt x="4844922" y="2677159"/>
                  </a:lnTo>
                  <a:lnTo>
                    <a:pt x="4829556" y="2798571"/>
                  </a:lnTo>
                  <a:lnTo>
                    <a:pt x="4808220" y="2918459"/>
                  </a:lnTo>
                  <a:lnTo>
                    <a:pt x="4780788" y="3035807"/>
                  </a:lnTo>
                  <a:lnTo>
                    <a:pt x="4748148" y="3150996"/>
                  </a:lnTo>
                  <a:lnTo>
                    <a:pt x="4710176" y="3263900"/>
                  </a:lnTo>
                  <a:lnTo>
                    <a:pt x="4666615" y="3374516"/>
                  </a:lnTo>
                  <a:lnTo>
                    <a:pt x="4617846" y="3481704"/>
                  </a:lnTo>
                  <a:lnTo>
                    <a:pt x="4564253" y="3586479"/>
                  </a:lnTo>
                  <a:lnTo>
                    <a:pt x="4505706" y="3688206"/>
                  </a:lnTo>
                  <a:lnTo>
                    <a:pt x="4442460" y="3786885"/>
                  </a:lnTo>
                  <a:lnTo>
                    <a:pt x="4375149" y="3882008"/>
                  </a:lnTo>
                  <a:lnTo>
                    <a:pt x="4302887" y="3973703"/>
                  </a:lnTo>
                  <a:lnTo>
                    <a:pt x="4226306" y="4061841"/>
                  </a:lnTo>
                  <a:lnTo>
                    <a:pt x="4146168" y="4146168"/>
                  </a:lnTo>
                  <a:lnTo>
                    <a:pt x="4061841" y="4226433"/>
                  </a:lnTo>
                  <a:lnTo>
                    <a:pt x="3973576" y="4303013"/>
                  </a:lnTo>
                  <a:lnTo>
                    <a:pt x="3882009" y="4375150"/>
                  </a:lnTo>
                  <a:lnTo>
                    <a:pt x="3786886" y="4442459"/>
                  </a:lnTo>
                  <a:lnTo>
                    <a:pt x="3688080" y="4505833"/>
                  </a:lnTo>
                  <a:lnTo>
                    <a:pt x="3586480" y="4564253"/>
                  </a:lnTo>
                  <a:lnTo>
                    <a:pt x="3481705" y="4617847"/>
                  </a:lnTo>
                  <a:lnTo>
                    <a:pt x="3374390" y="4666742"/>
                  </a:lnTo>
                  <a:lnTo>
                    <a:pt x="3263899" y="4709795"/>
                  </a:lnTo>
                  <a:lnTo>
                    <a:pt x="3150996" y="4748149"/>
                  </a:lnTo>
                  <a:lnTo>
                    <a:pt x="3035681" y="4780787"/>
                  </a:lnTo>
                  <a:lnTo>
                    <a:pt x="2918333" y="4807838"/>
                  </a:lnTo>
                  <a:lnTo>
                    <a:pt x="2798571" y="4829175"/>
                  </a:lnTo>
                  <a:lnTo>
                    <a:pt x="2677287" y="4844923"/>
                  </a:lnTo>
                  <a:lnTo>
                    <a:pt x="2553842" y="4854194"/>
                  </a:lnTo>
                  <a:lnTo>
                    <a:pt x="2428875" y="4857369"/>
                  </a:lnTo>
                  <a:lnTo>
                    <a:pt x="2303907" y="4854194"/>
                  </a:lnTo>
                  <a:lnTo>
                    <a:pt x="2180590" y="4844923"/>
                  </a:lnTo>
                  <a:lnTo>
                    <a:pt x="2059177" y="4829556"/>
                  </a:lnTo>
                  <a:lnTo>
                    <a:pt x="1939416" y="4808220"/>
                  </a:lnTo>
                  <a:lnTo>
                    <a:pt x="1821688" y="4780787"/>
                  </a:lnTo>
                  <a:lnTo>
                    <a:pt x="1706752" y="4748149"/>
                  </a:lnTo>
                  <a:lnTo>
                    <a:pt x="1593850" y="4710303"/>
                  </a:lnTo>
                  <a:lnTo>
                    <a:pt x="1483360" y="4666615"/>
                  </a:lnTo>
                  <a:lnTo>
                    <a:pt x="1375664" y="4617847"/>
                  </a:lnTo>
                  <a:lnTo>
                    <a:pt x="1271270" y="4564253"/>
                  </a:lnTo>
                  <a:lnTo>
                    <a:pt x="1169289" y="4505833"/>
                  </a:lnTo>
                  <a:lnTo>
                    <a:pt x="1070864" y="4442459"/>
                  </a:lnTo>
                  <a:lnTo>
                    <a:pt x="975740" y="4375150"/>
                  </a:lnTo>
                  <a:lnTo>
                    <a:pt x="883792" y="4303013"/>
                  </a:lnTo>
                  <a:lnTo>
                    <a:pt x="795909" y="4226433"/>
                  </a:lnTo>
                  <a:lnTo>
                    <a:pt x="711326" y="4146168"/>
                  </a:lnTo>
                  <a:lnTo>
                    <a:pt x="630936" y="4061841"/>
                  </a:lnTo>
                  <a:lnTo>
                    <a:pt x="554863" y="3973576"/>
                  </a:lnTo>
                  <a:lnTo>
                    <a:pt x="482726" y="3882135"/>
                  </a:lnTo>
                  <a:lnTo>
                    <a:pt x="414909" y="3786885"/>
                  </a:lnTo>
                  <a:lnTo>
                    <a:pt x="351663" y="3688206"/>
                  </a:lnTo>
                  <a:lnTo>
                    <a:pt x="293115" y="3586479"/>
                  </a:lnTo>
                  <a:lnTo>
                    <a:pt x="239522" y="3481704"/>
                  </a:lnTo>
                  <a:lnTo>
                    <a:pt x="190753" y="3374516"/>
                  </a:lnTo>
                  <a:lnTo>
                    <a:pt x="147192" y="3263900"/>
                  </a:lnTo>
                  <a:lnTo>
                    <a:pt x="109220" y="3150996"/>
                  </a:lnTo>
                  <a:lnTo>
                    <a:pt x="76200" y="3035807"/>
                  </a:lnTo>
                  <a:lnTo>
                    <a:pt x="49149" y="2918332"/>
                  </a:lnTo>
                  <a:lnTo>
                    <a:pt x="27812" y="2798571"/>
                  </a:lnTo>
                  <a:lnTo>
                    <a:pt x="12446" y="2677159"/>
                  </a:lnTo>
                  <a:lnTo>
                    <a:pt x="3175" y="2553842"/>
                  </a:lnTo>
                  <a:lnTo>
                    <a:pt x="0" y="2428875"/>
                  </a:lnTo>
                  <a:lnTo>
                    <a:pt x="3175" y="2303906"/>
                  </a:lnTo>
                  <a:lnTo>
                    <a:pt x="12446" y="2180590"/>
                  </a:lnTo>
                  <a:lnTo>
                    <a:pt x="27812" y="2059304"/>
                  </a:lnTo>
                  <a:lnTo>
                    <a:pt x="49149" y="1939416"/>
                  </a:lnTo>
                  <a:lnTo>
                    <a:pt x="76580" y="1821688"/>
                  </a:lnTo>
                  <a:lnTo>
                    <a:pt x="109220" y="1706752"/>
                  </a:lnTo>
                  <a:lnTo>
                    <a:pt x="147574" y="1593977"/>
                  </a:lnTo>
                  <a:lnTo>
                    <a:pt x="190753" y="1483487"/>
                  </a:lnTo>
                  <a:lnTo>
                    <a:pt x="239522" y="1375664"/>
                  </a:lnTo>
                  <a:lnTo>
                    <a:pt x="293115" y="1271269"/>
                  </a:lnTo>
                  <a:lnTo>
                    <a:pt x="351663" y="1169289"/>
                  </a:lnTo>
                  <a:lnTo>
                    <a:pt x="414909" y="1070864"/>
                  </a:lnTo>
                  <a:lnTo>
                    <a:pt x="482600" y="975740"/>
                  </a:lnTo>
                  <a:lnTo>
                    <a:pt x="554863" y="883792"/>
                  </a:lnTo>
                  <a:lnTo>
                    <a:pt x="630936" y="796035"/>
                  </a:lnTo>
                  <a:lnTo>
                    <a:pt x="711200" y="711326"/>
                  </a:lnTo>
                  <a:lnTo>
                    <a:pt x="795909" y="631063"/>
                  </a:lnTo>
                  <a:lnTo>
                    <a:pt x="883792" y="554863"/>
                  </a:lnTo>
                  <a:lnTo>
                    <a:pt x="975740" y="482726"/>
                  </a:lnTo>
                  <a:lnTo>
                    <a:pt x="1070864" y="414908"/>
                  </a:lnTo>
                  <a:lnTo>
                    <a:pt x="1169162" y="351663"/>
                  </a:lnTo>
                  <a:lnTo>
                    <a:pt x="1270889" y="293242"/>
                  </a:lnTo>
                  <a:lnTo>
                    <a:pt x="1375664" y="239521"/>
                  </a:lnTo>
                  <a:lnTo>
                    <a:pt x="1483360" y="190753"/>
                  </a:lnTo>
                  <a:lnTo>
                    <a:pt x="1593850" y="147193"/>
                  </a:lnTo>
                  <a:lnTo>
                    <a:pt x="1706372" y="109347"/>
                  </a:lnTo>
                  <a:lnTo>
                    <a:pt x="1821688" y="76200"/>
                  </a:lnTo>
                  <a:lnTo>
                    <a:pt x="1939416" y="49275"/>
                  </a:lnTo>
                  <a:lnTo>
                    <a:pt x="2058797" y="27812"/>
                  </a:lnTo>
                  <a:lnTo>
                    <a:pt x="2180590" y="12573"/>
                  </a:lnTo>
                  <a:lnTo>
                    <a:pt x="2303907" y="3301"/>
                  </a:lnTo>
                  <a:lnTo>
                    <a:pt x="2428875" y="0"/>
                  </a:lnTo>
                  <a:close/>
                </a:path>
              </a:pathLst>
            </a:custGeom>
            <a:ln w="76200">
              <a:solidFill>
                <a:srgbClr val="84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88237" y="2884424"/>
            <a:ext cx="3302635" cy="2800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105" dirty="0">
                <a:latin typeface="Times New Roman"/>
                <a:cs typeface="Times New Roman"/>
              </a:rPr>
              <a:t>Absolútne </a:t>
            </a:r>
            <a:r>
              <a:rPr sz="2000" spc="130" dirty="0">
                <a:latin typeface="Times New Roman"/>
                <a:cs typeface="Times New Roman"/>
              </a:rPr>
              <a:t>nevhodné </a:t>
            </a:r>
            <a:r>
              <a:rPr sz="2000" spc="135" dirty="0">
                <a:latin typeface="Times New Roman"/>
                <a:cs typeface="Times New Roman"/>
              </a:rPr>
              <a:t>sú  </a:t>
            </a:r>
            <a:r>
              <a:rPr sz="2000" spc="85" dirty="0">
                <a:latin typeface="Times New Roman"/>
                <a:cs typeface="Times New Roman"/>
              </a:rPr>
              <a:t>energetické </a:t>
            </a:r>
            <a:r>
              <a:rPr sz="2000" spc="110" dirty="0">
                <a:latin typeface="Times New Roman"/>
                <a:cs typeface="Times New Roman"/>
              </a:rPr>
              <a:t>a </a:t>
            </a:r>
            <a:r>
              <a:rPr sz="2000" spc="105" dirty="0">
                <a:latin typeface="Times New Roman"/>
                <a:cs typeface="Times New Roman"/>
              </a:rPr>
              <a:t>sladené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nápoje.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spc="105" dirty="0">
                <a:latin typeface="Times New Roman"/>
                <a:cs typeface="Times New Roman"/>
              </a:rPr>
              <a:t>Absolútne </a:t>
            </a:r>
            <a:r>
              <a:rPr sz="2000" spc="130" dirty="0">
                <a:latin typeface="Times New Roman"/>
                <a:cs typeface="Times New Roman"/>
              </a:rPr>
              <a:t>nevhodné </a:t>
            </a:r>
            <a:r>
              <a:rPr sz="2000" spc="135" dirty="0">
                <a:latin typeface="Times New Roman"/>
                <a:cs typeface="Times New Roman"/>
              </a:rPr>
              <a:t>sú  </a:t>
            </a:r>
            <a:r>
              <a:rPr sz="2000" spc="85" dirty="0">
                <a:latin typeface="Times New Roman"/>
                <a:cs typeface="Times New Roman"/>
              </a:rPr>
              <a:t>energetické </a:t>
            </a:r>
            <a:r>
              <a:rPr sz="2000" spc="110" dirty="0">
                <a:latin typeface="Times New Roman"/>
                <a:cs typeface="Times New Roman"/>
              </a:rPr>
              <a:t>a </a:t>
            </a:r>
            <a:r>
              <a:rPr sz="2000" spc="105" dirty="0">
                <a:latin typeface="Times New Roman"/>
                <a:cs typeface="Times New Roman"/>
              </a:rPr>
              <a:t>sladené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nápoje.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750"/>
              </a:spcBef>
            </a:pPr>
            <a:r>
              <a:rPr sz="2000" spc="105" dirty="0">
                <a:latin typeface="Times New Roman"/>
                <a:cs typeface="Times New Roman"/>
              </a:rPr>
              <a:t>Absolútne </a:t>
            </a:r>
            <a:r>
              <a:rPr sz="2000" spc="130" dirty="0">
                <a:latin typeface="Times New Roman"/>
                <a:cs typeface="Times New Roman"/>
              </a:rPr>
              <a:t>nevhodné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sú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spc="85" dirty="0">
                <a:latin typeface="Times New Roman"/>
                <a:cs typeface="Times New Roman"/>
              </a:rPr>
              <a:t>energetické </a:t>
            </a:r>
            <a:r>
              <a:rPr sz="2000" spc="110" dirty="0">
                <a:latin typeface="Times New Roman"/>
                <a:cs typeface="Times New Roman"/>
              </a:rPr>
              <a:t>a </a:t>
            </a:r>
            <a:r>
              <a:rPr sz="2000" spc="105" dirty="0">
                <a:latin typeface="Times New Roman"/>
                <a:cs typeface="Times New Roman"/>
              </a:rPr>
              <a:t>sladené</a:t>
            </a:r>
            <a:r>
              <a:rPr sz="2000" spc="-27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nápoje.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836167"/>
            <a:ext cx="4734560" cy="522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95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C5E00"/>
                </a:solidFill>
                <a:latin typeface="TeXGyreAdventor"/>
                <a:cs typeface="TeXGyreAdventor"/>
              </a:rPr>
              <a:t>4. </a:t>
            </a:r>
            <a:r>
              <a:rPr sz="2400" dirty="0">
                <a:solidFill>
                  <a:srgbClr val="EC5E00"/>
                </a:solidFill>
                <a:latin typeface="TeXGyreAdventor"/>
                <a:cs typeface="TeXGyreAdventor"/>
              </a:rPr>
              <a:t>Novinky</a:t>
            </a:r>
            <a:r>
              <a:rPr sz="2400" spc="-125" dirty="0">
                <a:solidFill>
                  <a:srgbClr val="EC5E00"/>
                </a:solidFill>
                <a:latin typeface="TeXGyreAdventor"/>
                <a:cs typeface="TeXGyreAdventor"/>
              </a:rPr>
              <a:t> </a:t>
            </a:r>
            <a:r>
              <a:rPr sz="2400" spc="-5" dirty="0">
                <a:solidFill>
                  <a:srgbClr val="EC5E00"/>
                </a:solidFill>
                <a:latin typeface="TeXGyreAdventor"/>
                <a:cs typeface="TeXGyreAdventor"/>
              </a:rPr>
              <a:t>roku  </a:t>
            </a:r>
            <a:r>
              <a:rPr sz="2400" dirty="0">
                <a:solidFill>
                  <a:srgbClr val="EC5E00"/>
                </a:solidFill>
                <a:latin typeface="TeXGyreAdventor"/>
                <a:cs typeface="TeXGyreAdventor"/>
              </a:rPr>
              <a:t>2015</a:t>
            </a:r>
            <a:endParaRPr sz="2400">
              <a:latin typeface="TeXGyreAdventor"/>
              <a:cs typeface="TeXGyreAdventor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</a:pPr>
            <a:r>
              <a:rPr sz="2400" spc="114" dirty="0">
                <a:latin typeface="Times New Roman"/>
                <a:cs typeface="Times New Roman"/>
              </a:rPr>
              <a:t>Do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roku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sa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podarilo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do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veľkej  </a:t>
            </a:r>
            <a:r>
              <a:rPr sz="2400" spc="130" dirty="0">
                <a:latin typeface="Times New Roman"/>
                <a:cs typeface="Times New Roman"/>
              </a:rPr>
              <a:t>miery </a:t>
            </a:r>
            <a:r>
              <a:rPr sz="2400" spc="90" dirty="0">
                <a:latin typeface="Times New Roman"/>
                <a:cs typeface="Times New Roman"/>
              </a:rPr>
              <a:t>naplniť </a:t>
            </a:r>
            <a:r>
              <a:rPr sz="2400" spc="100" dirty="0">
                <a:latin typeface="Times New Roman"/>
                <a:cs typeface="Times New Roman"/>
              </a:rPr>
              <a:t>globálne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ciele.</a:t>
            </a:r>
            <a:endParaRPr sz="2400">
              <a:latin typeface="Times New Roman"/>
              <a:cs typeface="Times New Roman"/>
            </a:endParaRPr>
          </a:p>
          <a:p>
            <a:pPr marL="12700" marR="172720">
              <a:lnSpc>
                <a:spcPct val="100000"/>
              </a:lnSpc>
            </a:pPr>
            <a:r>
              <a:rPr sz="2400" spc="95" dirty="0">
                <a:latin typeface="Times New Roman"/>
                <a:cs typeface="Times New Roman"/>
              </a:rPr>
              <a:t>Avšak </a:t>
            </a:r>
            <a:r>
              <a:rPr sz="2400" spc="165" dirty="0">
                <a:latin typeface="Times New Roman"/>
                <a:cs typeface="Times New Roman"/>
              </a:rPr>
              <a:t>výskum </a:t>
            </a:r>
            <a:r>
              <a:rPr sz="2400" spc="105" dirty="0">
                <a:latin typeface="Times New Roman"/>
                <a:cs typeface="Times New Roman"/>
              </a:rPr>
              <a:t>pokračuje </a:t>
            </a:r>
            <a:r>
              <a:rPr sz="2400" spc="35" dirty="0">
                <a:latin typeface="Times New Roman"/>
                <a:cs typeface="Times New Roman"/>
              </a:rPr>
              <a:t>ďalej </a:t>
            </a:r>
            <a:r>
              <a:rPr sz="2400" spc="130" dirty="0">
                <a:latin typeface="Times New Roman"/>
                <a:cs typeface="Times New Roman"/>
              </a:rPr>
              <a:t>a  </a:t>
            </a:r>
            <a:r>
              <a:rPr sz="2400" spc="105" dirty="0">
                <a:latin typeface="Times New Roman"/>
                <a:cs typeface="Times New Roman"/>
              </a:rPr>
              <a:t>kladie </a:t>
            </a:r>
            <a:r>
              <a:rPr sz="2400" spc="55" dirty="0">
                <a:latin typeface="Times New Roman"/>
                <a:cs typeface="Times New Roman"/>
              </a:rPr>
              <a:t>si </a:t>
            </a:r>
            <a:r>
              <a:rPr sz="2400" spc="125" dirty="0">
                <a:latin typeface="Times New Roman"/>
                <a:cs typeface="Times New Roman"/>
              </a:rPr>
              <a:t>otázky ako </a:t>
            </a:r>
            <a:r>
              <a:rPr sz="2400" spc="100" dirty="0">
                <a:latin typeface="Times New Roman"/>
                <a:cs typeface="Times New Roman"/>
              </a:rPr>
              <a:t>nakŕmiť</a:t>
            </a:r>
            <a:r>
              <a:rPr sz="2400" spc="-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svet,  </a:t>
            </a:r>
            <a:r>
              <a:rPr sz="2400" spc="55" dirty="0">
                <a:latin typeface="Times New Roman"/>
                <a:cs typeface="Times New Roman"/>
              </a:rPr>
              <a:t>čo </a:t>
            </a:r>
            <a:r>
              <a:rPr sz="2400" spc="65" dirty="0">
                <a:latin typeface="Times New Roman"/>
                <a:cs typeface="Times New Roman"/>
              </a:rPr>
              <a:t>najefektívnejšie. </a:t>
            </a:r>
            <a:r>
              <a:rPr sz="2400" spc="125" dirty="0">
                <a:latin typeface="Times New Roman"/>
                <a:cs typeface="Times New Roman"/>
              </a:rPr>
              <a:t>Jednou </a:t>
            </a:r>
            <a:r>
              <a:rPr sz="2400" spc="130" dirty="0">
                <a:latin typeface="Times New Roman"/>
                <a:cs typeface="Times New Roman"/>
              </a:rPr>
              <a:t>z </a:t>
            </a:r>
            <a:r>
              <a:rPr sz="2400" spc="60" dirty="0">
                <a:latin typeface="Times New Roman"/>
                <a:cs typeface="Times New Roman"/>
              </a:rPr>
              <a:t>ciest  </a:t>
            </a:r>
            <a:r>
              <a:rPr sz="2400" spc="-10" dirty="0">
                <a:latin typeface="Times New Roman"/>
                <a:cs typeface="Times New Roman"/>
              </a:rPr>
              <a:t>je </a:t>
            </a:r>
            <a:r>
              <a:rPr sz="2400" spc="15" dirty="0">
                <a:latin typeface="Times New Roman"/>
                <a:cs typeface="Times New Roman"/>
              </a:rPr>
              <a:t>aj </a:t>
            </a:r>
            <a:r>
              <a:rPr sz="2400" spc="165" dirty="0">
                <a:latin typeface="Times New Roman"/>
                <a:cs typeface="Times New Roman"/>
              </a:rPr>
              <a:t>výskum </a:t>
            </a:r>
            <a:r>
              <a:rPr sz="2400" spc="120" dirty="0">
                <a:latin typeface="Times New Roman"/>
                <a:cs typeface="Times New Roman"/>
              </a:rPr>
              <a:t>vedcov zo </a:t>
            </a:r>
            <a:r>
              <a:rPr sz="2400" spc="130" dirty="0">
                <a:latin typeface="Times New Roman"/>
                <a:cs typeface="Times New Roman"/>
              </a:rPr>
              <a:t>západnej  </a:t>
            </a:r>
            <a:r>
              <a:rPr sz="2400" spc="40" dirty="0">
                <a:latin typeface="Times New Roman"/>
                <a:cs typeface="Times New Roman"/>
              </a:rPr>
              <a:t>Afriky, </a:t>
            </a:r>
            <a:r>
              <a:rPr sz="2400" spc="100" dirty="0">
                <a:latin typeface="Times New Roman"/>
                <a:cs typeface="Times New Roman"/>
              </a:rPr>
              <a:t>ktorí </a:t>
            </a:r>
            <a:r>
              <a:rPr sz="2400" spc="125" dirty="0">
                <a:latin typeface="Times New Roman"/>
                <a:cs typeface="Times New Roman"/>
              </a:rPr>
              <a:t>zvažujú </a:t>
            </a:r>
            <a:r>
              <a:rPr sz="2400" spc="105" dirty="0">
                <a:latin typeface="Times New Roman"/>
                <a:cs typeface="Times New Roman"/>
              </a:rPr>
              <a:t>možnosť  </a:t>
            </a:r>
            <a:r>
              <a:rPr sz="2400" spc="80" dirty="0">
                <a:latin typeface="Times New Roman"/>
                <a:cs typeface="Times New Roman"/>
              </a:rPr>
              <a:t>kŕmiť </a:t>
            </a:r>
            <a:r>
              <a:rPr sz="2400" spc="140" dirty="0">
                <a:latin typeface="Times New Roman"/>
                <a:cs typeface="Times New Roman"/>
              </a:rPr>
              <a:t>dobytok </a:t>
            </a:r>
            <a:r>
              <a:rPr sz="2400" spc="175" dirty="0">
                <a:latin typeface="Times New Roman"/>
                <a:cs typeface="Times New Roman"/>
              </a:rPr>
              <a:t>hmyzom </a:t>
            </a:r>
            <a:r>
              <a:rPr sz="2400" spc="125" dirty="0">
                <a:latin typeface="Times New Roman"/>
                <a:cs typeface="Times New Roman"/>
              </a:rPr>
              <a:t>ako  </a:t>
            </a:r>
            <a:r>
              <a:rPr sz="2400" spc="110" dirty="0">
                <a:latin typeface="Times New Roman"/>
                <a:cs typeface="Times New Roman"/>
              </a:rPr>
              <a:t>zabezpečenie </a:t>
            </a:r>
            <a:r>
              <a:rPr sz="2400" spc="105" dirty="0">
                <a:latin typeface="Times New Roman"/>
                <a:cs typeface="Times New Roman"/>
              </a:rPr>
              <a:t>efektívneho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rozvoja  </a:t>
            </a:r>
            <a:r>
              <a:rPr sz="2400" spc="135" dirty="0">
                <a:latin typeface="Times New Roman"/>
                <a:cs typeface="Times New Roman"/>
              </a:rPr>
              <a:t>potravín </a:t>
            </a:r>
            <a:r>
              <a:rPr sz="2400" spc="155" dirty="0">
                <a:latin typeface="Times New Roman"/>
                <a:cs typeface="Times New Roman"/>
              </a:rPr>
              <a:t>pre </a:t>
            </a:r>
            <a:r>
              <a:rPr sz="2400" spc="60" dirty="0">
                <a:latin typeface="Times New Roman"/>
                <a:cs typeface="Times New Roman"/>
              </a:rPr>
              <a:t>celý </a:t>
            </a:r>
            <a:r>
              <a:rPr sz="2400" spc="75" dirty="0">
                <a:latin typeface="Times New Roman"/>
                <a:cs typeface="Times New Roman"/>
              </a:rPr>
              <a:t>svet. </a:t>
            </a:r>
            <a:r>
              <a:rPr sz="2400" spc="65" dirty="0">
                <a:latin typeface="Times New Roman"/>
                <a:cs typeface="Times New Roman"/>
              </a:rPr>
              <a:t>Či </a:t>
            </a:r>
            <a:r>
              <a:rPr sz="2400" spc="-10" dirty="0">
                <a:latin typeface="Times New Roman"/>
                <a:cs typeface="Times New Roman"/>
              </a:rPr>
              <a:t>je </a:t>
            </a:r>
            <a:r>
              <a:rPr sz="2400" spc="105" dirty="0">
                <a:latin typeface="Times New Roman"/>
                <a:cs typeface="Times New Roman"/>
              </a:rPr>
              <a:t>toto  </a:t>
            </a:r>
            <a:r>
              <a:rPr sz="2400" spc="145" dirty="0">
                <a:latin typeface="Times New Roman"/>
                <a:cs typeface="Times New Roman"/>
              </a:rPr>
              <a:t>nová </a:t>
            </a:r>
            <a:r>
              <a:rPr sz="2400" spc="80" dirty="0">
                <a:latin typeface="Times New Roman"/>
                <a:cs typeface="Times New Roman"/>
              </a:rPr>
              <a:t>cesta </a:t>
            </a:r>
            <a:r>
              <a:rPr sz="2400" spc="125" dirty="0">
                <a:latin typeface="Times New Roman"/>
                <a:cs typeface="Times New Roman"/>
              </a:rPr>
              <a:t>ako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nakŕmiť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110" dirty="0">
                <a:latin typeface="Times New Roman"/>
                <a:cs typeface="Times New Roman"/>
              </a:rPr>
              <a:t>hladujúcich </a:t>
            </a:r>
            <a:r>
              <a:rPr sz="2400" spc="140" dirty="0">
                <a:latin typeface="Times New Roman"/>
                <a:cs typeface="Times New Roman"/>
              </a:rPr>
              <a:t>ukáže </a:t>
            </a:r>
            <a:r>
              <a:rPr sz="2400" spc="130" dirty="0">
                <a:latin typeface="Times New Roman"/>
                <a:cs typeface="Times New Roman"/>
              </a:rPr>
              <a:t>až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čas.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628650"/>
            <a:ext cx="585343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 err="1" smtClean="0">
                <a:solidFill>
                  <a:srgbClr val="000000"/>
                </a:solidFill>
                <a:latin typeface="TeXGyreAdventor"/>
                <a:cs typeface="TeXGyreAdventor"/>
              </a:rPr>
              <a:t>Ďakujem</a:t>
            </a:r>
            <a:r>
              <a:rPr lang="sk-SK" sz="3200" spc="-5" dirty="0" smtClean="0">
                <a:solidFill>
                  <a:srgbClr val="000000"/>
                </a:solidFill>
                <a:latin typeface="TeXGyreAdventor"/>
                <a:cs typeface="TeXGyreAdventor"/>
              </a:rPr>
              <a:t>e</a:t>
            </a:r>
            <a:r>
              <a:rPr sz="3200" spc="-5" dirty="0" smtClean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3200" dirty="0">
                <a:solidFill>
                  <a:srgbClr val="000000"/>
                </a:solidFill>
                <a:latin typeface="TeXGyreAdventor"/>
                <a:cs typeface="TeXGyreAdventor"/>
              </a:rPr>
              <a:t>za </a:t>
            </a:r>
            <a:r>
              <a:rPr sz="3200" spc="-5" dirty="0">
                <a:solidFill>
                  <a:srgbClr val="000000"/>
                </a:solidFill>
                <a:latin typeface="TeXGyreAdventor"/>
                <a:cs typeface="TeXGyreAdventor"/>
              </a:rPr>
              <a:t>Vašu </a:t>
            </a:r>
            <a:r>
              <a:rPr sz="3200" dirty="0">
                <a:solidFill>
                  <a:srgbClr val="000000"/>
                </a:solidFill>
                <a:latin typeface="TeXGyreAdventor"/>
                <a:cs typeface="TeXGyreAdventor"/>
              </a:rPr>
              <a:t>pozornosť a  </a:t>
            </a:r>
            <a:r>
              <a:rPr sz="3200" spc="-5" dirty="0" err="1" smtClean="0">
                <a:solidFill>
                  <a:srgbClr val="000000"/>
                </a:solidFill>
                <a:latin typeface="TeXGyreAdventor"/>
                <a:cs typeface="TeXGyreAdventor"/>
              </a:rPr>
              <a:t>prajem</a:t>
            </a:r>
            <a:r>
              <a:rPr lang="sk-SK" sz="3200" spc="-5" dirty="0" smtClean="0">
                <a:solidFill>
                  <a:srgbClr val="000000"/>
                </a:solidFill>
                <a:latin typeface="TeXGyreAdventor"/>
                <a:cs typeface="TeXGyreAdventor"/>
              </a:rPr>
              <a:t>e</a:t>
            </a:r>
            <a:r>
              <a:rPr sz="3200" spc="-5" dirty="0" smtClean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TeXGyreAdventor"/>
                <a:cs typeface="TeXGyreAdventor"/>
              </a:rPr>
              <a:t>dobrú </a:t>
            </a:r>
            <a:r>
              <a:rPr sz="3200" dirty="0" err="1">
                <a:solidFill>
                  <a:srgbClr val="000000"/>
                </a:solidFill>
                <a:latin typeface="TeXGyreAdventor"/>
                <a:cs typeface="TeXGyreAdventor"/>
              </a:rPr>
              <a:t>chuť</a:t>
            </a:r>
            <a:r>
              <a:rPr sz="3200" dirty="0" smtClean="0">
                <a:solidFill>
                  <a:srgbClr val="000000"/>
                </a:solidFill>
                <a:latin typeface="TeXGyreAdventor"/>
                <a:cs typeface="TeXGyreAdventor"/>
              </a:rPr>
              <a:t>.</a:t>
            </a:r>
            <a:r>
              <a:rPr lang="sk-SK" sz="3200" dirty="0" smtClean="0">
                <a:solidFill>
                  <a:srgbClr val="000000"/>
                </a:solidFill>
                <a:latin typeface="TeXGyreAdventor"/>
                <a:cs typeface="TeXGyreAdventor"/>
              </a:rPr>
              <a:t/>
            </a:r>
            <a:br>
              <a:rPr lang="sk-SK" sz="3200" dirty="0" smtClean="0">
                <a:solidFill>
                  <a:srgbClr val="000000"/>
                </a:solidFill>
                <a:latin typeface="TeXGyreAdventor"/>
                <a:cs typeface="TeXGyreAdventor"/>
              </a:rPr>
            </a:br>
            <a:r>
              <a:rPr lang="sk-SK" sz="3200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lang="sk-SK" sz="3200" dirty="0" smtClean="0">
                <a:solidFill>
                  <a:srgbClr val="000000"/>
                </a:solidFill>
                <a:latin typeface="TeXGyreAdventor"/>
                <a:cs typeface="TeXGyreAdventor"/>
              </a:rPr>
              <a:t>                         </a:t>
            </a:r>
            <a:br>
              <a:rPr lang="sk-SK" sz="3200" dirty="0" smtClean="0">
                <a:solidFill>
                  <a:srgbClr val="000000"/>
                </a:solidFill>
                <a:latin typeface="TeXGyreAdventor"/>
                <a:cs typeface="TeXGyreAdventor"/>
              </a:rPr>
            </a:br>
            <a:r>
              <a:rPr lang="sk-SK" sz="3200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lang="sk-SK" sz="3200" dirty="0" smtClean="0">
                <a:solidFill>
                  <a:srgbClr val="000000"/>
                </a:solidFill>
                <a:latin typeface="TeXGyreAdventor"/>
                <a:cs typeface="TeXGyreAdventor"/>
              </a:rPr>
              <a:t>                            kolektív 3.B</a:t>
            </a:r>
            <a:endParaRPr sz="32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2667000"/>
            <a:ext cx="5932931" cy="384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5608" y="1402080"/>
            <a:ext cx="1330960" cy="1132840"/>
            <a:chOff x="5245608" y="1402080"/>
            <a:chExt cx="1330960" cy="1132840"/>
          </a:xfrm>
        </p:grpSpPr>
        <p:sp>
          <p:nvSpPr>
            <p:cNvPr id="3" name="object 3"/>
            <p:cNvSpPr/>
            <p:nvPr/>
          </p:nvSpPr>
          <p:spPr>
            <a:xfrm>
              <a:off x="5469636" y="1426464"/>
              <a:ext cx="110642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0324" y="1402080"/>
              <a:ext cx="850391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5608" y="1883663"/>
              <a:ext cx="623315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3248" y="1801368"/>
              <a:ext cx="510539" cy="509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709159" y="2072639"/>
            <a:ext cx="275843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908" y="982980"/>
            <a:ext cx="27736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9011" y="1883664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8671" y="1050036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8237" y="1212342"/>
            <a:ext cx="31261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eXGyreAdventor"/>
                <a:cs typeface="TeXGyreAdventor"/>
              </a:rPr>
              <a:t>Obsah  pre</a:t>
            </a:r>
            <a:r>
              <a:rPr sz="4000" spc="-25" dirty="0">
                <a:latin typeface="TeXGyreAdventor"/>
                <a:cs typeface="TeXGyreAdventor"/>
              </a:rPr>
              <a:t>z</a:t>
            </a:r>
            <a:r>
              <a:rPr sz="4000" spc="-5" dirty="0">
                <a:latin typeface="TeXGyreAdventor"/>
                <a:cs typeface="TeXGyreAdventor"/>
              </a:rPr>
              <a:t>entá</a:t>
            </a:r>
            <a:r>
              <a:rPr sz="4000" spc="-20" dirty="0">
                <a:latin typeface="TeXGyreAdventor"/>
                <a:cs typeface="TeXGyreAdventor"/>
              </a:rPr>
              <a:t>c</a:t>
            </a:r>
            <a:r>
              <a:rPr sz="4000" spc="-10" dirty="0">
                <a:latin typeface="TeXGyreAdventor"/>
                <a:cs typeface="TeXGyreAdventor"/>
              </a:rPr>
              <a:t>ie:</a:t>
            </a:r>
            <a:endParaRPr sz="4000">
              <a:latin typeface="TeXGyreAdventor"/>
              <a:cs typeface="TeXGyreAdvento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8237" y="2511043"/>
            <a:ext cx="2957830" cy="392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  <a:buClr>
                <a:srgbClr val="AF1F0E"/>
              </a:buClr>
              <a:buSzPct val="96428"/>
              <a:buAutoNum type="arabicPeriod"/>
              <a:tabLst>
                <a:tab pos="280670" algn="l"/>
              </a:tabLst>
            </a:pPr>
            <a:r>
              <a:rPr sz="2800" spc="110" dirty="0">
                <a:latin typeface="Times New Roman"/>
                <a:cs typeface="Times New Roman"/>
              </a:rPr>
              <a:t>Vznik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Svetového  </a:t>
            </a:r>
            <a:r>
              <a:rPr sz="2800" spc="229" dirty="0">
                <a:latin typeface="Times New Roman"/>
                <a:cs typeface="Times New Roman"/>
              </a:rPr>
              <a:t>dňa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výživy</a:t>
            </a:r>
            <a:endParaRPr sz="2800">
              <a:latin typeface="Times New Roman"/>
              <a:cs typeface="Times New Roman"/>
            </a:endParaRPr>
          </a:p>
          <a:p>
            <a:pPr marL="241300" marR="753110" indent="-229235">
              <a:lnSpc>
                <a:spcPct val="100000"/>
              </a:lnSpc>
              <a:spcBef>
                <a:spcPts val="1275"/>
              </a:spcBef>
              <a:buClr>
                <a:srgbClr val="AF1F0E"/>
              </a:buClr>
              <a:buSzPct val="96428"/>
              <a:buAutoNum type="arabicPeriod"/>
              <a:tabLst>
                <a:tab pos="280670" algn="l"/>
              </a:tabLst>
            </a:pPr>
            <a:r>
              <a:rPr sz="2800" spc="45" dirty="0">
                <a:latin typeface="Times New Roman"/>
                <a:cs typeface="Times New Roman"/>
              </a:rPr>
              <a:t>P</a:t>
            </a:r>
            <a:r>
              <a:rPr sz="2800" spc="135" dirty="0">
                <a:latin typeface="Times New Roman"/>
                <a:cs typeface="Times New Roman"/>
              </a:rPr>
              <a:t>otravinová  </a:t>
            </a:r>
            <a:r>
              <a:rPr sz="2800" spc="190" dirty="0">
                <a:latin typeface="Times New Roman"/>
                <a:cs typeface="Times New Roman"/>
              </a:rPr>
              <a:t>pyramída</a:t>
            </a:r>
            <a:endParaRPr sz="2800">
              <a:latin typeface="Times New Roman"/>
              <a:cs typeface="Times New Roman"/>
            </a:endParaRPr>
          </a:p>
          <a:p>
            <a:pPr marL="241300" marR="341630" indent="-229235">
              <a:lnSpc>
                <a:spcPct val="100000"/>
              </a:lnSpc>
              <a:spcBef>
                <a:spcPts val="1270"/>
              </a:spcBef>
              <a:buClr>
                <a:srgbClr val="AF1F0E"/>
              </a:buClr>
              <a:buSzPct val="96428"/>
              <a:buAutoNum type="arabicPeriod"/>
              <a:tabLst>
                <a:tab pos="280670" algn="l"/>
              </a:tabLst>
            </a:pPr>
            <a:r>
              <a:rPr sz="2800" spc="155" dirty="0">
                <a:latin typeface="Times New Roman"/>
                <a:cs typeface="Times New Roman"/>
              </a:rPr>
              <a:t>Healthy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eating  </a:t>
            </a:r>
            <a:r>
              <a:rPr sz="2800" spc="135" dirty="0">
                <a:latin typeface="Times New Roman"/>
                <a:cs typeface="Times New Roman"/>
              </a:rPr>
              <a:t>plate</a:t>
            </a:r>
            <a:endParaRPr sz="2800">
              <a:latin typeface="Times New Roman"/>
              <a:cs typeface="Times New Roman"/>
            </a:endParaRPr>
          </a:p>
          <a:p>
            <a:pPr marL="241300" marR="438784" indent="-229235">
              <a:lnSpc>
                <a:spcPct val="100000"/>
              </a:lnSpc>
              <a:spcBef>
                <a:spcPts val="1275"/>
              </a:spcBef>
              <a:buClr>
                <a:srgbClr val="AF1F0E"/>
              </a:buClr>
              <a:buSzPct val="96428"/>
              <a:buAutoNum type="arabicPeriod"/>
              <a:tabLst>
                <a:tab pos="280670" algn="l"/>
              </a:tabLst>
            </a:pPr>
            <a:r>
              <a:rPr sz="2800" spc="165" dirty="0">
                <a:latin typeface="Times New Roman"/>
                <a:cs typeface="Times New Roman"/>
              </a:rPr>
              <a:t>Novinky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roku  </a:t>
            </a:r>
            <a:r>
              <a:rPr sz="2800" dirty="0">
                <a:latin typeface="Times New Roman"/>
                <a:cs typeface="Times New Roman"/>
              </a:rPr>
              <a:t>2015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63746" y="1153286"/>
            <a:ext cx="4689475" cy="4689475"/>
            <a:chOff x="4063746" y="1153286"/>
            <a:chExt cx="4689475" cy="4689475"/>
          </a:xfrm>
        </p:grpSpPr>
        <p:sp>
          <p:nvSpPr>
            <p:cNvPr id="14" name="object 14"/>
            <p:cNvSpPr/>
            <p:nvPr/>
          </p:nvSpPr>
          <p:spPr>
            <a:xfrm>
              <a:off x="4139946" y="1229486"/>
              <a:ext cx="4536567" cy="45365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1846" y="1191386"/>
              <a:ext cx="4613275" cy="4613275"/>
            </a:xfrm>
            <a:custGeom>
              <a:avLst/>
              <a:gdLst/>
              <a:ahLst/>
              <a:cxnLst/>
              <a:rect l="l" t="t" r="r" b="b"/>
              <a:pathLst>
                <a:path w="4613275" h="4613275">
                  <a:moveTo>
                    <a:pt x="2306701" y="0"/>
                  </a:moveTo>
                  <a:lnTo>
                    <a:pt x="2425319" y="2921"/>
                  </a:lnTo>
                  <a:lnTo>
                    <a:pt x="2542285" y="12191"/>
                  </a:lnTo>
                  <a:lnTo>
                    <a:pt x="2657602" y="26670"/>
                  </a:lnTo>
                  <a:lnTo>
                    <a:pt x="2771521" y="46862"/>
                  </a:lnTo>
                  <a:lnTo>
                    <a:pt x="2882900" y="72643"/>
                  </a:lnTo>
                  <a:lnTo>
                    <a:pt x="2992247" y="103759"/>
                  </a:lnTo>
                  <a:lnTo>
                    <a:pt x="3099561" y="140080"/>
                  </a:lnTo>
                  <a:lnTo>
                    <a:pt x="3204082" y="181228"/>
                  </a:lnTo>
                  <a:lnTo>
                    <a:pt x="3306699" y="227711"/>
                  </a:lnTo>
                  <a:lnTo>
                    <a:pt x="3405885" y="278511"/>
                  </a:lnTo>
                  <a:lnTo>
                    <a:pt x="3502405" y="333755"/>
                  </a:lnTo>
                  <a:lnTo>
                    <a:pt x="3596004" y="393953"/>
                  </a:lnTo>
                  <a:lnTo>
                    <a:pt x="3686429" y="458470"/>
                  </a:lnTo>
                  <a:lnTo>
                    <a:pt x="3773551" y="526668"/>
                  </a:lnTo>
                  <a:lnTo>
                    <a:pt x="3857498" y="599313"/>
                  </a:lnTo>
                  <a:lnTo>
                    <a:pt x="3937380" y="675639"/>
                  </a:lnTo>
                  <a:lnTo>
                    <a:pt x="4013580" y="755903"/>
                  </a:lnTo>
                  <a:lnTo>
                    <a:pt x="4086225" y="839342"/>
                  </a:lnTo>
                  <a:lnTo>
                    <a:pt x="4154804" y="926591"/>
                  </a:lnTo>
                  <a:lnTo>
                    <a:pt x="4219067" y="1016888"/>
                  </a:lnTo>
                  <a:lnTo>
                    <a:pt x="4279137" y="1110614"/>
                  </a:lnTo>
                  <a:lnTo>
                    <a:pt x="4334509" y="1207008"/>
                  </a:lnTo>
                  <a:lnTo>
                    <a:pt x="4385309" y="1306702"/>
                  </a:lnTo>
                  <a:lnTo>
                    <a:pt x="4431664" y="1408811"/>
                  </a:lnTo>
                  <a:lnTo>
                    <a:pt x="4472812" y="1513332"/>
                  </a:lnTo>
                  <a:lnTo>
                    <a:pt x="4509134" y="1620647"/>
                  </a:lnTo>
                  <a:lnTo>
                    <a:pt x="4540250" y="1730121"/>
                  </a:lnTo>
                  <a:lnTo>
                    <a:pt x="4566031" y="1841880"/>
                  </a:lnTo>
                  <a:lnTo>
                    <a:pt x="4586224" y="1955291"/>
                  </a:lnTo>
                  <a:lnTo>
                    <a:pt x="4600829" y="2070608"/>
                  </a:lnTo>
                  <a:lnTo>
                    <a:pt x="4610100" y="2188083"/>
                  </a:lnTo>
                  <a:lnTo>
                    <a:pt x="4612894" y="2306701"/>
                  </a:lnTo>
                  <a:lnTo>
                    <a:pt x="4610100" y="2425319"/>
                  </a:lnTo>
                  <a:lnTo>
                    <a:pt x="4600829" y="2542413"/>
                  </a:lnTo>
                  <a:lnTo>
                    <a:pt x="4586224" y="2657729"/>
                  </a:lnTo>
                  <a:lnTo>
                    <a:pt x="4566031" y="2771521"/>
                  </a:lnTo>
                  <a:lnTo>
                    <a:pt x="4540250" y="2882900"/>
                  </a:lnTo>
                  <a:lnTo>
                    <a:pt x="4509134" y="2992247"/>
                  </a:lnTo>
                  <a:lnTo>
                    <a:pt x="4472812" y="3099689"/>
                  </a:lnTo>
                  <a:lnTo>
                    <a:pt x="4431664" y="3204210"/>
                  </a:lnTo>
                  <a:lnTo>
                    <a:pt x="4385309" y="3306699"/>
                  </a:lnTo>
                  <a:lnTo>
                    <a:pt x="4334383" y="3406013"/>
                  </a:lnTo>
                  <a:lnTo>
                    <a:pt x="4279137" y="3502405"/>
                  </a:lnTo>
                  <a:lnTo>
                    <a:pt x="4219067" y="3596004"/>
                  </a:lnTo>
                  <a:lnTo>
                    <a:pt x="4154804" y="3686429"/>
                  </a:lnTo>
                  <a:lnTo>
                    <a:pt x="4086225" y="3773551"/>
                  </a:lnTo>
                  <a:lnTo>
                    <a:pt x="4013580" y="3857498"/>
                  </a:lnTo>
                  <a:lnTo>
                    <a:pt x="3937380" y="3937380"/>
                  </a:lnTo>
                  <a:lnTo>
                    <a:pt x="3857498" y="4013707"/>
                  </a:lnTo>
                  <a:lnTo>
                    <a:pt x="3773551" y="4086352"/>
                  </a:lnTo>
                  <a:lnTo>
                    <a:pt x="3686429" y="4154931"/>
                  </a:lnTo>
                  <a:lnTo>
                    <a:pt x="3596004" y="4219067"/>
                  </a:lnTo>
                  <a:lnTo>
                    <a:pt x="3502405" y="4279138"/>
                  </a:lnTo>
                  <a:lnTo>
                    <a:pt x="3405885" y="4334510"/>
                  </a:lnTo>
                  <a:lnTo>
                    <a:pt x="3306699" y="4385310"/>
                  </a:lnTo>
                  <a:lnTo>
                    <a:pt x="3204082" y="4431741"/>
                  </a:lnTo>
                  <a:lnTo>
                    <a:pt x="3099561" y="4472914"/>
                  </a:lnTo>
                  <a:lnTo>
                    <a:pt x="2992247" y="4509223"/>
                  </a:lnTo>
                  <a:lnTo>
                    <a:pt x="2882900" y="4540300"/>
                  </a:lnTo>
                  <a:lnTo>
                    <a:pt x="2771521" y="4566132"/>
                  </a:lnTo>
                  <a:lnTo>
                    <a:pt x="2657602" y="4586325"/>
                  </a:lnTo>
                  <a:lnTo>
                    <a:pt x="2542285" y="4600841"/>
                  </a:lnTo>
                  <a:lnTo>
                    <a:pt x="2425319" y="4610125"/>
                  </a:lnTo>
                  <a:lnTo>
                    <a:pt x="2306701" y="4612944"/>
                  </a:lnTo>
                  <a:lnTo>
                    <a:pt x="2187955" y="4610125"/>
                  </a:lnTo>
                  <a:lnTo>
                    <a:pt x="2070989" y="4600841"/>
                  </a:lnTo>
                  <a:lnTo>
                    <a:pt x="1955291" y="4586325"/>
                  </a:lnTo>
                  <a:lnTo>
                    <a:pt x="1841753" y="4566132"/>
                  </a:lnTo>
                  <a:lnTo>
                    <a:pt x="1729993" y="4540300"/>
                  </a:lnTo>
                  <a:lnTo>
                    <a:pt x="1620646" y="4509223"/>
                  </a:lnTo>
                  <a:lnTo>
                    <a:pt x="1513713" y="4472914"/>
                  </a:lnTo>
                  <a:lnTo>
                    <a:pt x="1408683" y="4431741"/>
                  </a:lnTo>
                  <a:lnTo>
                    <a:pt x="1306576" y="4385310"/>
                  </a:lnTo>
                  <a:lnTo>
                    <a:pt x="1207007" y="4334510"/>
                  </a:lnTo>
                  <a:lnTo>
                    <a:pt x="1110488" y="4279138"/>
                  </a:lnTo>
                  <a:lnTo>
                    <a:pt x="1016888" y="4219067"/>
                  </a:lnTo>
                  <a:lnTo>
                    <a:pt x="926464" y="4154931"/>
                  </a:lnTo>
                  <a:lnTo>
                    <a:pt x="839342" y="4086225"/>
                  </a:lnTo>
                  <a:lnTo>
                    <a:pt x="755776" y="4013707"/>
                  </a:lnTo>
                  <a:lnTo>
                    <a:pt x="675513" y="3937507"/>
                  </a:lnTo>
                  <a:lnTo>
                    <a:pt x="599313" y="3857498"/>
                  </a:lnTo>
                  <a:lnTo>
                    <a:pt x="526668" y="3773551"/>
                  </a:lnTo>
                  <a:lnTo>
                    <a:pt x="458088" y="3686429"/>
                  </a:lnTo>
                  <a:lnTo>
                    <a:pt x="393826" y="3596004"/>
                  </a:lnTo>
                  <a:lnTo>
                    <a:pt x="333755" y="3502405"/>
                  </a:lnTo>
                  <a:lnTo>
                    <a:pt x="278511" y="3406013"/>
                  </a:lnTo>
                  <a:lnTo>
                    <a:pt x="227583" y="3306699"/>
                  </a:lnTo>
                  <a:lnTo>
                    <a:pt x="181228" y="3204210"/>
                  </a:lnTo>
                  <a:lnTo>
                    <a:pt x="140080" y="3099689"/>
                  </a:lnTo>
                  <a:lnTo>
                    <a:pt x="103758" y="2992247"/>
                  </a:lnTo>
                  <a:lnTo>
                    <a:pt x="72643" y="2882900"/>
                  </a:lnTo>
                  <a:lnTo>
                    <a:pt x="46862" y="2771521"/>
                  </a:lnTo>
                  <a:lnTo>
                    <a:pt x="26669" y="2657729"/>
                  </a:lnTo>
                  <a:lnTo>
                    <a:pt x="11683" y="2542413"/>
                  </a:lnTo>
                  <a:lnTo>
                    <a:pt x="2793" y="2425319"/>
                  </a:lnTo>
                  <a:lnTo>
                    <a:pt x="0" y="2306701"/>
                  </a:lnTo>
                  <a:lnTo>
                    <a:pt x="2793" y="2188083"/>
                  </a:lnTo>
                  <a:lnTo>
                    <a:pt x="12064" y="2070989"/>
                  </a:lnTo>
                  <a:lnTo>
                    <a:pt x="26669" y="1955291"/>
                  </a:lnTo>
                  <a:lnTo>
                    <a:pt x="46862" y="1841880"/>
                  </a:lnTo>
                  <a:lnTo>
                    <a:pt x="72643" y="1730121"/>
                  </a:lnTo>
                  <a:lnTo>
                    <a:pt x="103758" y="1620647"/>
                  </a:lnTo>
                  <a:lnTo>
                    <a:pt x="140080" y="1513713"/>
                  </a:lnTo>
                  <a:lnTo>
                    <a:pt x="181228" y="1408811"/>
                  </a:lnTo>
                  <a:lnTo>
                    <a:pt x="227583" y="1306702"/>
                  </a:lnTo>
                  <a:lnTo>
                    <a:pt x="278383" y="1207008"/>
                  </a:lnTo>
                  <a:lnTo>
                    <a:pt x="333755" y="1110614"/>
                  </a:lnTo>
                  <a:lnTo>
                    <a:pt x="393953" y="1016888"/>
                  </a:lnTo>
                  <a:lnTo>
                    <a:pt x="458469" y="926591"/>
                  </a:lnTo>
                  <a:lnTo>
                    <a:pt x="526668" y="839342"/>
                  </a:lnTo>
                  <a:lnTo>
                    <a:pt x="599313" y="755903"/>
                  </a:lnTo>
                  <a:lnTo>
                    <a:pt x="675513" y="675513"/>
                  </a:lnTo>
                  <a:lnTo>
                    <a:pt x="755776" y="599313"/>
                  </a:lnTo>
                  <a:lnTo>
                    <a:pt x="839342" y="526668"/>
                  </a:lnTo>
                  <a:lnTo>
                    <a:pt x="926464" y="458088"/>
                  </a:lnTo>
                  <a:lnTo>
                    <a:pt x="1016888" y="393953"/>
                  </a:lnTo>
                  <a:lnTo>
                    <a:pt x="1110488" y="333755"/>
                  </a:lnTo>
                  <a:lnTo>
                    <a:pt x="1207007" y="278511"/>
                  </a:lnTo>
                  <a:lnTo>
                    <a:pt x="1306576" y="227711"/>
                  </a:lnTo>
                  <a:lnTo>
                    <a:pt x="1408683" y="181228"/>
                  </a:lnTo>
                  <a:lnTo>
                    <a:pt x="1513331" y="140080"/>
                  </a:lnTo>
                  <a:lnTo>
                    <a:pt x="1620646" y="103759"/>
                  </a:lnTo>
                  <a:lnTo>
                    <a:pt x="1729993" y="72643"/>
                  </a:lnTo>
                  <a:lnTo>
                    <a:pt x="1841753" y="46862"/>
                  </a:lnTo>
                  <a:lnTo>
                    <a:pt x="1955164" y="26670"/>
                  </a:lnTo>
                  <a:lnTo>
                    <a:pt x="2070607" y="11811"/>
                  </a:lnTo>
                  <a:lnTo>
                    <a:pt x="2188082" y="2921"/>
                  </a:lnTo>
                  <a:lnTo>
                    <a:pt x="2306701" y="0"/>
                  </a:lnTo>
                  <a:close/>
                </a:path>
              </a:pathLst>
            </a:custGeom>
            <a:ln w="76200">
              <a:solidFill>
                <a:srgbClr val="84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5608" y="1402080"/>
            <a:ext cx="1330960" cy="1132840"/>
            <a:chOff x="5245608" y="1402080"/>
            <a:chExt cx="1330960" cy="1132840"/>
          </a:xfrm>
        </p:grpSpPr>
        <p:sp>
          <p:nvSpPr>
            <p:cNvPr id="3" name="object 3"/>
            <p:cNvSpPr/>
            <p:nvPr/>
          </p:nvSpPr>
          <p:spPr>
            <a:xfrm>
              <a:off x="5469636" y="1426464"/>
              <a:ext cx="110642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0324" y="1402080"/>
              <a:ext cx="850391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5608" y="1883663"/>
              <a:ext cx="623315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3248" y="1801368"/>
              <a:ext cx="510539" cy="509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709159" y="2072639"/>
            <a:ext cx="275843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908" y="982980"/>
            <a:ext cx="27736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9011" y="1883664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8671" y="1050036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8237" y="162890"/>
            <a:ext cx="264858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eXGyreAdventor"/>
                <a:cs typeface="TeXGyreAdventor"/>
              </a:rPr>
              <a:t>1. </a:t>
            </a:r>
            <a:r>
              <a:rPr sz="4000" spc="-10" dirty="0">
                <a:latin typeface="TeXGyreAdventor"/>
                <a:cs typeface="TeXGyreAdventor"/>
              </a:rPr>
              <a:t>Vznik  S</a:t>
            </a:r>
            <a:r>
              <a:rPr sz="4000" dirty="0">
                <a:latin typeface="TeXGyreAdventor"/>
                <a:cs typeface="TeXGyreAdventor"/>
              </a:rPr>
              <a:t>v</a:t>
            </a:r>
            <a:r>
              <a:rPr sz="4000" spc="-5" dirty="0">
                <a:latin typeface="TeXGyreAdventor"/>
                <a:cs typeface="TeXGyreAdventor"/>
              </a:rPr>
              <a:t>etového  dňa</a:t>
            </a:r>
            <a:r>
              <a:rPr sz="4000" spc="-60" dirty="0">
                <a:latin typeface="TeXGyreAdventor"/>
                <a:cs typeface="TeXGyreAdventor"/>
              </a:rPr>
              <a:t> </a:t>
            </a:r>
            <a:r>
              <a:rPr sz="4000" dirty="0">
                <a:latin typeface="TeXGyreAdventor"/>
                <a:cs typeface="TeXGyreAdventor"/>
              </a:rPr>
              <a:t>výživy</a:t>
            </a:r>
            <a:endParaRPr sz="4000">
              <a:latin typeface="TeXGyreAdventor"/>
              <a:cs typeface="TeXGyreAdvento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" y="2146553"/>
            <a:ext cx="5120005" cy="419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35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16. </a:t>
            </a:r>
            <a:r>
              <a:rPr sz="2400" spc="120" dirty="0">
                <a:latin typeface="Times New Roman"/>
                <a:cs typeface="Times New Roman"/>
              </a:rPr>
              <a:t>októbra </a:t>
            </a:r>
            <a:r>
              <a:rPr sz="2400" spc="55" dirty="0">
                <a:latin typeface="Times New Roman"/>
                <a:cs typeface="Times New Roman"/>
              </a:rPr>
              <a:t>si </a:t>
            </a:r>
            <a:r>
              <a:rPr sz="2400" spc="150" dirty="0">
                <a:latin typeface="Times New Roman"/>
                <a:cs typeface="Times New Roman"/>
              </a:rPr>
              <a:t>pripomíname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Svetový  </a:t>
            </a:r>
            <a:r>
              <a:rPr sz="2400" spc="180" dirty="0">
                <a:latin typeface="Times New Roman"/>
                <a:cs typeface="Times New Roman"/>
              </a:rPr>
              <a:t>deň </a:t>
            </a:r>
            <a:r>
              <a:rPr sz="2400" spc="110" dirty="0">
                <a:latin typeface="Times New Roman"/>
                <a:cs typeface="Times New Roman"/>
              </a:rPr>
              <a:t>zdravej </a:t>
            </a:r>
            <a:r>
              <a:rPr sz="2400" spc="65" dirty="0">
                <a:latin typeface="Times New Roman"/>
                <a:cs typeface="Times New Roman"/>
              </a:rPr>
              <a:t>výživy. </a:t>
            </a:r>
            <a:r>
              <a:rPr sz="2400" spc="90" dirty="0">
                <a:latin typeface="Times New Roman"/>
                <a:cs typeface="Times New Roman"/>
              </a:rPr>
              <a:t>Svetový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deň</a:t>
            </a:r>
            <a:endParaRPr sz="2400">
              <a:latin typeface="Times New Roman"/>
              <a:cs typeface="Times New Roman"/>
            </a:endParaRPr>
          </a:p>
          <a:p>
            <a:pPr marL="12700" marR="363855">
              <a:lnSpc>
                <a:spcPct val="100000"/>
              </a:lnSpc>
            </a:pPr>
            <a:r>
              <a:rPr sz="2400" spc="120" dirty="0">
                <a:latin typeface="Times New Roman"/>
                <a:cs typeface="Times New Roman"/>
              </a:rPr>
              <a:t>výživy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vyzýva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spolupráci,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aby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sa  </a:t>
            </a:r>
            <a:r>
              <a:rPr sz="2400" spc="135" dirty="0">
                <a:latin typeface="Times New Roman"/>
                <a:cs typeface="Times New Roman"/>
              </a:rPr>
              <a:t>základné </a:t>
            </a:r>
            <a:r>
              <a:rPr sz="2400" spc="114" dirty="0">
                <a:latin typeface="Times New Roman"/>
                <a:cs typeface="Times New Roman"/>
              </a:rPr>
              <a:t>ľudské </a:t>
            </a:r>
            <a:r>
              <a:rPr sz="2400" spc="120" dirty="0">
                <a:latin typeface="Times New Roman"/>
                <a:cs typeface="Times New Roman"/>
              </a:rPr>
              <a:t>právo, </a:t>
            </a:r>
            <a:r>
              <a:rPr sz="2400" spc="145" dirty="0">
                <a:latin typeface="Times New Roman"/>
                <a:cs typeface="Times New Roman"/>
              </a:rPr>
              <a:t>právo </a:t>
            </a:r>
            <a:r>
              <a:rPr sz="2400" spc="160" dirty="0">
                <a:latin typeface="Times New Roman"/>
                <a:cs typeface="Times New Roman"/>
              </a:rPr>
              <a:t>na  </a:t>
            </a:r>
            <a:r>
              <a:rPr sz="2400" spc="95" dirty="0">
                <a:latin typeface="Times New Roman"/>
                <a:cs typeface="Times New Roman"/>
              </a:rPr>
              <a:t>potraviny, </a:t>
            </a:r>
            <a:r>
              <a:rPr sz="2400" spc="100" dirty="0">
                <a:latin typeface="Times New Roman"/>
                <a:cs typeface="Times New Roman"/>
              </a:rPr>
              <a:t>zabezpečilo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všetkým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05" dirty="0">
                <a:latin typeface="Times New Roman"/>
                <a:cs typeface="Times New Roman"/>
              </a:rPr>
              <a:t>obyvateľom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planéty.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sz="2400" spc="195" dirty="0">
                <a:latin typeface="Times New Roman"/>
                <a:cs typeface="Times New Roman"/>
              </a:rPr>
              <a:t>Na </a:t>
            </a:r>
            <a:r>
              <a:rPr sz="2400" spc="105" dirty="0">
                <a:latin typeface="Times New Roman"/>
                <a:cs typeface="Times New Roman"/>
              </a:rPr>
              <a:t>Svetovom </a:t>
            </a:r>
            <a:r>
              <a:rPr sz="2400" spc="140" dirty="0">
                <a:latin typeface="Times New Roman"/>
                <a:cs typeface="Times New Roman"/>
              </a:rPr>
              <a:t>potravinovom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summite  </a:t>
            </a:r>
            <a:r>
              <a:rPr sz="2400" spc="155" dirty="0">
                <a:latin typeface="Times New Roman"/>
                <a:cs typeface="Times New Roman"/>
              </a:rPr>
              <a:t>v roku </a:t>
            </a:r>
            <a:r>
              <a:rPr sz="2400" dirty="0">
                <a:latin typeface="Times New Roman"/>
                <a:cs typeface="Times New Roman"/>
              </a:rPr>
              <a:t>1996, </a:t>
            </a:r>
            <a:r>
              <a:rPr sz="2400" spc="55" dirty="0">
                <a:latin typeface="Times New Roman"/>
                <a:cs typeface="Times New Roman"/>
              </a:rPr>
              <a:t>si </a:t>
            </a:r>
            <a:r>
              <a:rPr sz="2400" spc="90" dirty="0">
                <a:latin typeface="Times New Roman"/>
                <a:cs typeface="Times New Roman"/>
              </a:rPr>
              <a:t>účastníci </a:t>
            </a:r>
            <a:r>
              <a:rPr sz="2400" spc="130" dirty="0">
                <a:latin typeface="Times New Roman"/>
                <a:cs typeface="Times New Roman"/>
              </a:rPr>
              <a:t>a </a:t>
            </a:r>
            <a:r>
              <a:rPr sz="2400" spc="105" dirty="0">
                <a:latin typeface="Times New Roman"/>
                <a:cs typeface="Times New Roman"/>
              </a:rPr>
              <a:t>účastníčky  </a:t>
            </a:r>
            <a:r>
              <a:rPr sz="2400" spc="75" dirty="0">
                <a:latin typeface="Times New Roman"/>
                <a:cs typeface="Times New Roman"/>
              </a:rPr>
              <a:t>vytýčili </a:t>
            </a:r>
            <a:r>
              <a:rPr sz="2400" spc="130" dirty="0">
                <a:latin typeface="Times New Roman"/>
                <a:cs typeface="Times New Roman"/>
              </a:rPr>
              <a:t>za </a:t>
            </a:r>
            <a:r>
              <a:rPr sz="2400" spc="5" dirty="0">
                <a:latin typeface="Times New Roman"/>
                <a:cs typeface="Times New Roman"/>
              </a:rPr>
              <a:t>cieľ </a:t>
            </a:r>
            <a:r>
              <a:rPr sz="2400" spc="110" dirty="0">
                <a:latin typeface="Times New Roman"/>
                <a:cs typeface="Times New Roman"/>
              </a:rPr>
              <a:t>zníženie </a:t>
            </a:r>
            <a:r>
              <a:rPr sz="2400" spc="135" dirty="0">
                <a:latin typeface="Times New Roman"/>
                <a:cs typeface="Times New Roman"/>
              </a:rPr>
              <a:t>počtu  </a:t>
            </a:r>
            <a:r>
              <a:rPr sz="2400" spc="110" dirty="0">
                <a:latin typeface="Times New Roman"/>
                <a:cs typeface="Times New Roman"/>
              </a:rPr>
              <a:t>hladujúcich vo </a:t>
            </a:r>
            <a:r>
              <a:rPr sz="2400" spc="95" dirty="0">
                <a:latin typeface="Times New Roman"/>
                <a:cs typeface="Times New Roman"/>
              </a:rPr>
              <a:t>svete </a:t>
            </a:r>
            <a:r>
              <a:rPr sz="2400" spc="110" dirty="0">
                <a:latin typeface="Times New Roman"/>
                <a:cs typeface="Times New Roman"/>
              </a:rPr>
              <a:t>o </a:t>
            </a:r>
            <a:r>
              <a:rPr sz="2400" spc="100" dirty="0">
                <a:latin typeface="Times New Roman"/>
                <a:cs typeface="Times New Roman"/>
              </a:rPr>
              <a:t>polovicu, </a:t>
            </a:r>
            <a:r>
              <a:rPr sz="2400" spc="130" dirty="0">
                <a:latin typeface="Times New Roman"/>
                <a:cs typeface="Times New Roman"/>
              </a:rPr>
              <a:t>a </a:t>
            </a:r>
            <a:r>
              <a:rPr sz="2400" spc="105" dirty="0">
                <a:latin typeface="Times New Roman"/>
                <a:cs typeface="Times New Roman"/>
              </a:rPr>
              <a:t>to  najneskôr </a:t>
            </a:r>
            <a:r>
              <a:rPr sz="2400" spc="185" dirty="0">
                <a:latin typeface="Times New Roman"/>
                <a:cs typeface="Times New Roman"/>
              </a:rPr>
              <a:t>do </a:t>
            </a:r>
            <a:r>
              <a:rPr sz="2400" spc="155" dirty="0">
                <a:latin typeface="Times New Roman"/>
                <a:cs typeface="Times New Roman"/>
              </a:rPr>
              <a:t>roku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2015.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59908" y="256413"/>
            <a:ext cx="3149600" cy="3149600"/>
            <a:chOff x="5359908" y="256413"/>
            <a:chExt cx="3149600" cy="3149600"/>
          </a:xfrm>
        </p:grpSpPr>
        <p:sp>
          <p:nvSpPr>
            <p:cNvPr id="14" name="object 14"/>
            <p:cNvSpPr/>
            <p:nvPr/>
          </p:nvSpPr>
          <p:spPr>
            <a:xfrm>
              <a:off x="5436108" y="332613"/>
              <a:ext cx="2996945" cy="29969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8008" y="294513"/>
              <a:ext cx="3073400" cy="3073400"/>
            </a:xfrm>
            <a:custGeom>
              <a:avLst/>
              <a:gdLst/>
              <a:ahLst/>
              <a:cxnLst/>
              <a:rect l="l" t="t" r="r" b="b"/>
              <a:pathLst>
                <a:path w="3073400" h="3073400">
                  <a:moveTo>
                    <a:pt x="1536699" y="0"/>
                  </a:moveTo>
                  <a:lnTo>
                    <a:pt x="1615693" y="2031"/>
                  </a:lnTo>
                  <a:lnTo>
                    <a:pt x="1693798" y="8127"/>
                  </a:lnTo>
                  <a:lnTo>
                    <a:pt x="1770634" y="17906"/>
                  </a:lnTo>
                  <a:lnTo>
                    <a:pt x="1846325" y="31368"/>
                  </a:lnTo>
                  <a:lnTo>
                    <a:pt x="1920874" y="48513"/>
                  </a:lnTo>
                  <a:lnTo>
                    <a:pt x="1993645" y="69214"/>
                  </a:lnTo>
                  <a:lnTo>
                    <a:pt x="2064892" y="93217"/>
                  </a:lnTo>
                  <a:lnTo>
                    <a:pt x="2134869" y="120903"/>
                  </a:lnTo>
                  <a:lnTo>
                    <a:pt x="2202941" y="151383"/>
                  </a:lnTo>
                  <a:lnTo>
                    <a:pt x="2269363" y="185673"/>
                  </a:lnTo>
                  <a:lnTo>
                    <a:pt x="2333624" y="222630"/>
                  </a:lnTo>
                  <a:lnTo>
                    <a:pt x="2395855" y="262508"/>
                  </a:lnTo>
                  <a:lnTo>
                    <a:pt x="2456052" y="305307"/>
                  </a:lnTo>
                  <a:lnTo>
                    <a:pt x="2514218" y="350900"/>
                  </a:lnTo>
                  <a:lnTo>
                    <a:pt x="2569971" y="399287"/>
                  </a:lnTo>
                  <a:lnTo>
                    <a:pt x="2623312" y="450087"/>
                  </a:lnTo>
                  <a:lnTo>
                    <a:pt x="2674112" y="503427"/>
                  </a:lnTo>
                  <a:lnTo>
                    <a:pt x="2722625" y="559180"/>
                  </a:lnTo>
                  <a:lnTo>
                    <a:pt x="2768218" y="617473"/>
                  </a:lnTo>
                  <a:lnTo>
                    <a:pt x="2810891" y="677671"/>
                  </a:lnTo>
                  <a:lnTo>
                    <a:pt x="2850768" y="739901"/>
                  </a:lnTo>
                  <a:lnTo>
                    <a:pt x="2887852" y="804163"/>
                  </a:lnTo>
                  <a:lnTo>
                    <a:pt x="2921635" y="870457"/>
                  </a:lnTo>
                  <a:lnTo>
                    <a:pt x="2952495" y="938402"/>
                  </a:lnTo>
                  <a:lnTo>
                    <a:pt x="2980182" y="1008506"/>
                  </a:lnTo>
                  <a:lnTo>
                    <a:pt x="3004185" y="1079753"/>
                  </a:lnTo>
                  <a:lnTo>
                    <a:pt x="3025013" y="1152651"/>
                  </a:lnTo>
                  <a:lnTo>
                    <a:pt x="3042031" y="1227073"/>
                  </a:lnTo>
                  <a:lnTo>
                    <a:pt x="3055492" y="1302765"/>
                  </a:lnTo>
                  <a:lnTo>
                    <a:pt x="3065271" y="1379600"/>
                  </a:lnTo>
                  <a:lnTo>
                    <a:pt x="3071367" y="1457324"/>
                  </a:lnTo>
                  <a:lnTo>
                    <a:pt x="3073399" y="1536699"/>
                  </a:lnTo>
                  <a:lnTo>
                    <a:pt x="3071367" y="1615693"/>
                  </a:lnTo>
                  <a:lnTo>
                    <a:pt x="3065271" y="1693798"/>
                  </a:lnTo>
                  <a:lnTo>
                    <a:pt x="3055492" y="1770633"/>
                  </a:lnTo>
                  <a:lnTo>
                    <a:pt x="3042031" y="1846325"/>
                  </a:lnTo>
                  <a:lnTo>
                    <a:pt x="3025013" y="1920874"/>
                  </a:lnTo>
                  <a:lnTo>
                    <a:pt x="3004185" y="1993772"/>
                  </a:lnTo>
                  <a:lnTo>
                    <a:pt x="2980182" y="2065019"/>
                  </a:lnTo>
                  <a:lnTo>
                    <a:pt x="2952495" y="2134996"/>
                  </a:lnTo>
                  <a:lnTo>
                    <a:pt x="2922016" y="2202941"/>
                  </a:lnTo>
                  <a:lnTo>
                    <a:pt x="2887725" y="2269362"/>
                  </a:lnTo>
                  <a:lnTo>
                    <a:pt x="2850768" y="2333624"/>
                  </a:lnTo>
                  <a:lnTo>
                    <a:pt x="2810891" y="2395854"/>
                  </a:lnTo>
                  <a:lnTo>
                    <a:pt x="2768218" y="2456052"/>
                  </a:lnTo>
                  <a:lnTo>
                    <a:pt x="2722625" y="2514345"/>
                  </a:lnTo>
                  <a:lnTo>
                    <a:pt x="2674112" y="2570098"/>
                  </a:lnTo>
                  <a:lnTo>
                    <a:pt x="2623312" y="2623311"/>
                  </a:lnTo>
                  <a:lnTo>
                    <a:pt x="2569971" y="2674238"/>
                  </a:lnTo>
                  <a:lnTo>
                    <a:pt x="2514218" y="2722625"/>
                  </a:lnTo>
                  <a:lnTo>
                    <a:pt x="2456052" y="2768218"/>
                  </a:lnTo>
                  <a:lnTo>
                    <a:pt x="2395855" y="2810890"/>
                  </a:lnTo>
                  <a:lnTo>
                    <a:pt x="2333624" y="2850768"/>
                  </a:lnTo>
                  <a:lnTo>
                    <a:pt x="2269236" y="2887852"/>
                  </a:lnTo>
                  <a:lnTo>
                    <a:pt x="2202815" y="2921634"/>
                  </a:lnTo>
                  <a:lnTo>
                    <a:pt x="2134616" y="2952495"/>
                  </a:lnTo>
                  <a:lnTo>
                    <a:pt x="2065019" y="2980181"/>
                  </a:lnTo>
                  <a:lnTo>
                    <a:pt x="1993645" y="3004311"/>
                  </a:lnTo>
                  <a:lnTo>
                    <a:pt x="1920366" y="3025012"/>
                  </a:lnTo>
                  <a:lnTo>
                    <a:pt x="1846325" y="3042157"/>
                  </a:lnTo>
                  <a:lnTo>
                    <a:pt x="1770634" y="3055619"/>
                  </a:lnTo>
                  <a:lnTo>
                    <a:pt x="1693798" y="3065271"/>
                  </a:lnTo>
                  <a:lnTo>
                    <a:pt x="1615693" y="3071367"/>
                  </a:lnTo>
                  <a:lnTo>
                    <a:pt x="1536699" y="3073399"/>
                  </a:lnTo>
                  <a:lnTo>
                    <a:pt x="1457706" y="3071367"/>
                  </a:lnTo>
                  <a:lnTo>
                    <a:pt x="1379600" y="3065271"/>
                  </a:lnTo>
                  <a:lnTo>
                    <a:pt x="1302765" y="3055619"/>
                  </a:lnTo>
                  <a:lnTo>
                    <a:pt x="1227073" y="3042157"/>
                  </a:lnTo>
                  <a:lnTo>
                    <a:pt x="1152524" y="3025012"/>
                  </a:lnTo>
                  <a:lnTo>
                    <a:pt x="1079627" y="3004311"/>
                  </a:lnTo>
                  <a:lnTo>
                    <a:pt x="1008506" y="2980308"/>
                  </a:lnTo>
                  <a:lnTo>
                    <a:pt x="938402" y="2952622"/>
                  </a:lnTo>
                  <a:lnTo>
                    <a:pt x="870457" y="2922015"/>
                  </a:lnTo>
                  <a:lnTo>
                    <a:pt x="804037" y="2887852"/>
                  </a:lnTo>
                  <a:lnTo>
                    <a:pt x="739775" y="2850768"/>
                  </a:lnTo>
                  <a:lnTo>
                    <a:pt x="677544" y="2810890"/>
                  </a:lnTo>
                  <a:lnTo>
                    <a:pt x="617346" y="2768218"/>
                  </a:lnTo>
                  <a:lnTo>
                    <a:pt x="559180" y="2722625"/>
                  </a:lnTo>
                  <a:lnTo>
                    <a:pt x="503300" y="2674238"/>
                  </a:lnTo>
                  <a:lnTo>
                    <a:pt x="450088" y="2623311"/>
                  </a:lnTo>
                  <a:lnTo>
                    <a:pt x="399288" y="2570098"/>
                  </a:lnTo>
                  <a:lnTo>
                    <a:pt x="350774" y="2514345"/>
                  </a:lnTo>
                  <a:lnTo>
                    <a:pt x="305180" y="2456052"/>
                  </a:lnTo>
                  <a:lnTo>
                    <a:pt x="262508" y="2395854"/>
                  </a:lnTo>
                  <a:lnTo>
                    <a:pt x="222630" y="2333624"/>
                  </a:lnTo>
                  <a:lnTo>
                    <a:pt x="185546" y="2269362"/>
                  </a:lnTo>
                  <a:lnTo>
                    <a:pt x="151383" y="2202941"/>
                  </a:lnTo>
                  <a:lnTo>
                    <a:pt x="120903" y="2134615"/>
                  </a:lnTo>
                  <a:lnTo>
                    <a:pt x="93217" y="2065019"/>
                  </a:lnTo>
                  <a:lnTo>
                    <a:pt x="69214" y="1993772"/>
                  </a:lnTo>
                  <a:lnTo>
                    <a:pt x="48387" y="1920620"/>
                  </a:lnTo>
                  <a:lnTo>
                    <a:pt x="30861" y="1846452"/>
                  </a:lnTo>
                  <a:lnTo>
                    <a:pt x="17525" y="1770633"/>
                  </a:lnTo>
                  <a:lnTo>
                    <a:pt x="7746" y="1693671"/>
                  </a:lnTo>
                  <a:lnTo>
                    <a:pt x="2031" y="1615566"/>
                  </a:lnTo>
                  <a:lnTo>
                    <a:pt x="0" y="1536699"/>
                  </a:lnTo>
                  <a:lnTo>
                    <a:pt x="2031" y="1457832"/>
                  </a:lnTo>
                  <a:lnTo>
                    <a:pt x="8127" y="1379600"/>
                  </a:lnTo>
                  <a:lnTo>
                    <a:pt x="17906" y="1302765"/>
                  </a:lnTo>
                  <a:lnTo>
                    <a:pt x="31241" y="1227073"/>
                  </a:lnTo>
                  <a:lnTo>
                    <a:pt x="48387" y="1152651"/>
                  </a:lnTo>
                  <a:lnTo>
                    <a:pt x="69214" y="1079753"/>
                  </a:lnTo>
                  <a:lnTo>
                    <a:pt x="93217" y="1008506"/>
                  </a:lnTo>
                  <a:lnTo>
                    <a:pt x="120903" y="938529"/>
                  </a:lnTo>
                  <a:lnTo>
                    <a:pt x="151383" y="870457"/>
                  </a:lnTo>
                  <a:lnTo>
                    <a:pt x="185546" y="804163"/>
                  </a:lnTo>
                  <a:lnTo>
                    <a:pt x="222630" y="739901"/>
                  </a:lnTo>
                  <a:lnTo>
                    <a:pt x="262508" y="677671"/>
                  </a:lnTo>
                  <a:lnTo>
                    <a:pt x="305180" y="617473"/>
                  </a:lnTo>
                  <a:lnTo>
                    <a:pt x="350774" y="559180"/>
                  </a:lnTo>
                  <a:lnTo>
                    <a:pt x="399288" y="503427"/>
                  </a:lnTo>
                  <a:lnTo>
                    <a:pt x="450088" y="450087"/>
                  </a:lnTo>
                  <a:lnTo>
                    <a:pt x="503427" y="399287"/>
                  </a:lnTo>
                  <a:lnTo>
                    <a:pt x="559180" y="350900"/>
                  </a:lnTo>
                  <a:lnTo>
                    <a:pt x="617346" y="305307"/>
                  </a:lnTo>
                  <a:lnTo>
                    <a:pt x="677544" y="262508"/>
                  </a:lnTo>
                  <a:lnTo>
                    <a:pt x="739775" y="222630"/>
                  </a:lnTo>
                  <a:lnTo>
                    <a:pt x="804037" y="185673"/>
                  </a:lnTo>
                  <a:lnTo>
                    <a:pt x="870457" y="151383"/>
                  </a:lnTo>
                  <a:lnTo>
                    <a:pt x="938402" y="120903"/>
                  </a:lnTo>
                  <a:lnTo>
                    <a:pt x="1008506" y="93217"/>
                  </a:lnTo>
                  <a:lnTo>
                    <a:pt x="1079627" y="69214"/>
                  </a:lnTo>
                  <a:lnTo>
                    <a:pt x="1152397" y="48513"/>
                  </a:lnTo>
                  <a:lnTo>
                    <a:pt x="1226946" y="30987"/>
                  </a:lnTo>
                  <a:lnTo>
                    <a:pt x="1302765" y="17525"/>
                  </a:lnTo>
                  <a:lnTo>
                    <a:pt x="1379727" y="7746"/>
                  </a:lnTo>
                  <a:lnTo>
                    <a:pt x="1457451" y="2031"/>
                  </a:lnTo>
                  <a:lnTo>
                    <a:pt x="1536699" y="0"/>
                  </a:lnTo>
                  <a:close/>
                </a:path>
              </a:pathLst>
            </a:custGeom>
            <a:ln w="76200">
              <a:solidFill>
                <a:srgbClr val="84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808989"/>
            <a:ext cx="3162300" cy="2403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036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eXGyreAdventor"/>
                <a:cs typeface="TeXGyreAdventor"/>
              </a:rPr>
              <a:t>Ďalším cieľom</a:t>
            </a:r>
            <a:r>
              <a:rPr sz="2000" spc="-114" dirty="0">
                <a:latin typeface="TeXGyreAdventor"/>
                <a:cs typeface="TeXGyreAdventor"/>
              </a:rPr>
              <a:t> </a:t>
            </a:r>
            <a:r>
              <a:rPr sz="2000" dirty="0">
                <a:latin typeface="TeXGyreAdventor"/>
                <a:cs typeface="TeXGyreAdventor"/>
              </a:rPr>
              <a:t>summitu  </a:t>
            </a:r>
            <a:r>
              <a:rPr sz="2000" spc="-5" dirty="0">
                <a:latin typeface="TeXGyreAdventor"/>
                <a:cs typeface="TeXGyreAdventor"/>
              </a:rPr>
              <a:t>bolo </a:t>
            </a:r>
            <a:r>
              <a:rPr sz="2000" dirty="0">
                <a:latin typeface="TeXGyreAdventor"/>
                <a:cs typeface="TeXGyreAdventor"/>
              </a:rPr>
              <a:t>a stále </a:t>
            </a:r>
            <a:r>
              <a:rPr sz="2000" spc="-5" dirty="0">
                <a:latin typeface="TeXGyreAdventor"/>
                <a:cs typeface="TeXGyreAdventor"/>
              </a:rPr>
              <a:t>je </a:t>
            </a:r>
            <a:r>
              <a:rPr sz="2000" dirty="0">
                <a:latin typeface="TeXGyreAdventor"/>
                <a:cs typeface="TeXGyreAdventor"/>
              </a:rPr>
              <a:t>zníženie  energetického príjmu,  </a:t>
            </a:r>
            <a:r>
              <a:rPr sz="2000" spc="-5" dirty="0">
                <a:latin typeface="TeXGyreAdventor"/>
                <a:cs typeface="TeXGyreAdventor"/>
              </a:rPr>
              <a:t>príjmu </a:t>
            </a:r>
            <a:r>
              <a:rPr sz="2000" dirty="0">
                <a:latin typeface="TeXGyreAdventor"/>
                <a:cs typeface="TeXGyreAdventor"/>
              </a:rPr>
              <a:t>tukov,</a:t>
            </a:r>
            <a:r>
              <a:rPr sz="2000" spc="-85" dirty="0">
                <a:latin typeface="TeXGyreAdventor"/>
                <a:cs typeface="TeXGyreAdventor"/>
              </a:rPr>
              <a:t> </a:t>
            </a:r>
            <a:r>
              <a:rPr sz="2000" dirty="0">
                <a:latin typeface="TeXGyreAdventor"/>
                <a:cs typeface="TeXGyreAdventor"/>
              </a:rPr>
              <a:t>najmä</a:t>
            </a:r>
            <a:endParaRPr sz="2000">
              <a:latin typeface="TeXGyreAdventor"/>
              <a:cs typeface="TeXGyreAdventor"/>
            </a:endParaRPr>
          </a:p>
          <a:p>
            <a:pPr marL="12700" marR="5080">
              <a:lnSpc>
                <a:spcPct val="99900"/>
              </a:lnSpc>
              <a:spcBef>
                <a:spcPts val="5"/>
              </a:spcBef>
            </a:pPr>
            <a:r>
              <a:rPr sz="2000" dirty="0">
                <a:latin typeface="TeXGyreAdventor"/>
                <a:cs typeface="TeXGyreAdventor"/>
              </a:rPr>
              <a:t>živočíšnych, ďalej  cholesterolu</a:t>
            </a:r>
            <a:r>
              <a:rPr sz="3200" dirty="0">
                <a:latin typeface="TeXGyreAdventor"/>
                <a:cs typeface="TeXGyreAdventor"/>
              </a:rPr>
              <a:t>, </a:t>
            </a:r>
            <a:r>
              <a:rPr sz="2000" spc="-5" dirty="0">
                <a:latin typeface="TeXGyreAdventor"/>
                <a:cs typeface="TeXGyreAdventor"/>
              </a:rPr>
              <a:t>sacharidov  </a:t>
            </a:r>
            <a:r>
              <a:rPr sz="2000" dirty="0">
                <a:latin typeface="TeXGyreAdventor"/>
                <a:cs typeface="TeXGyreAdventor"/>
              </a:rPr>
              <a:t>a </a:t>
            </a:r>
            <a:r>
              <a:rPr sz="2000" spc="-5" dirty="0">
                <a:latin typeface="TeXGyreAdventor"/>
                <a:cs typeface="TeXGyreAdventor"/>
              </a:rPr>
              <a:t>soli </a:t>
            </a:r>
            <a:r>
              <a:rPr sz="2000" dirty="0">
                <a:latin typeface="TeXGyreAdventor"/>
                <a:cs typeface="TeXGyreAdventor"/>
              </a:rPr>
              <a:t>v </a:t>
            </a:r>
            <a:r>
              <a:rPr sz="2000" spc="5" dirty="0">
                <a:latin typeface="TeXGyreAdventor"/>
                <a:cs typeface="TeXGyreAdventor"/>
              </a:rPr>
              <a:t>strave. </a:t>
            </a:r>
            <a:r>
              <a:rPr sz="2400" b="1" spc="-5" dirty="0">
                <a:latin typeface="TeXGyreAdventor"/>
                <a:cs typeface="TeXGyreAdventor"/>
              </a:rPr>
              <a:t>A</a:t>
            </a:r>
            <a:r>
              <a:rPr sz="2400" b="1" spc="-160" dirty="0">
                <a:latin typeface="TeXGyreAdventor"/>
                <a:cs typeface="TeXGyreAdventor"/>
              </a:rPr>
              <a:t> </a:t>
            </a:r>
            <a:r>
              <a:rPr sz="2400" b="1" spc="-5" dirty="0">
                <a:latin typeface="TeXGyreAdventor"/>
                <a:cs typeface="TeXGyreAdventor"/>
              </a:rPr>
              <a:t>prečo?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564" y="3789095"/>
            <a:ext cx="3471926" cy="231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94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Pretože,</a:t>
            </a:r>
            <a:r>
              <a:rPr spc="-40" dirty="0"/>
              <a:t> </a:t>
            </a:r>
            <a:r>
              <a:rPr spc="160" dirty="0"/>
              <a:t>výživa  </a:t>
            </a:r>
            <a:r>
              <a:rPr spc="-15" dirty="0"/>
              <a:t>je </a:t>
            </a:r>
            <a:r>
              <a:rPr spc="250" dirty="0"/>
              <a:t>významný  </a:t>
            </a:r>
            <a:r>
              <a:rPr spc="160" dirty="0"/>
              <a:t>faktor</a:t>
            </a:r>
          </a:p>
          <a:p>
            <a:pPr marL="12700" marR="5080">
              <a:lnSpc>
                <a:spcPct val="100000"/>
              </a:lnSpc>
            </a:pPr>
            <a:r>
              <a:rPr spc="180" dirty="0"/>
              <a:t>životného</a:t>
            </a:r>
            <a:r>
              <a:rPr spc="-65" dirty="0"/>
              <a:t> </a:t>
            </a:r>
            <a:r>
              <a:rPr spc="150" dirty="0"/>
              <a:t>štýlu,  </a:t>
            </a:r>
            <a:r>
              <a:rPr spc="185" dirty="0"/>
              <a:t>ktorý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2815" y="4093591"/>
            <a:ext cx="2319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225" dirty="0">
                <a:solidFill>
                  <a:srgbClr val="EC5E00"/>
                </a:solidFill>
                <a:latin typeface="Times New Roman"/>
                <a:cs typeface="Times New Roman"/>
              </a:rPr>
              <a:t>ovp</a:t>
            </a:r>
            <a:r>
              <a:rPr sz="3600" spc="110" dirty="0">
                <a:solidFill>
                  <a:srgbClr val="EC5E00"/>
                </a:solidFill>
                <a:latin typeface="Times New Roman"/>
                <a:cs typeface="Times New Roman"/>
              </a:rPr>
              <a:t>l</a:t>
            </a:r>
            <a:r>
              <a:rPr sz="3600" spc="150" dirty="0">
                <a:solidFill>
                  <a:srgbClr val="EC5E00"/>
                </a:solidFill>
                <a:latin typeface="Times New Roman"/>
                <a:cs typeface="Times New Roman"/>
              </a:rPr>
              <a:t>yvňuje  </a:t>
            </a:r>
            <a:r>
              <a:rPr sz="3600" spc="175" dirty="0">
                <a:solidFill>
                  <a:srgbClr val="EC5E00"/>
                </a:solidFill>
                <a:latin typeface="Times New Roman"/>
                <a:cs typeface="Times New Roman"/>
              </a:rPr>
              <a:t>zdravie.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5608" y="1402080"/>
            <a:ext cx="1330960" cy="1132840"/>
            <a:chOff x="5245608" y="1402080"/>
            <a:chExt cx="1330960" cy="1132840"/>
          </a:xfrm>
        </p:grpSpPr>
        <p:sp>
          <p:nvSpPr>
            <p:cNvPr id="3" name="object 3"/>
            <p:cNvSpPr/>
            <p:nvPr/>
          </p:nvSpPr>
          <p:spPr>
            <a:xfrm>
              <a:off x="5469636" y="1426464"/>
              <a:ext cx="110642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0324" y="1402080"/>
              <a:ext cx="850391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5608" y="1883663"/>
              <a:ext cx="623315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3248" y="1801368"/>
              <a:ext cx="510539" cy="509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709159" y="2072639"/>
            <a:ext cx="275843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908" y="982980"/>
            <a:ext cx="27736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9011" y="1883664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8671" y="1050036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7484" y="2503169"/>
            <a:ext cx="19951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eXGyreAdventor"/>
                <a:cs typeface="TeXGyreAdventor"/>
              </a:rPr>
              <a:t>Úlohou</a:t>
            </a:r>
            <a:endParaRPr sz="2200">
              <a:latin typeface="TeXGyreAdventor"/>
              <a:cs typeface="TeXGyreAdventor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TeXGyreAdventor"/>
                <a:cs typeface="TeXGyreAdventor"/>
              </a:rPr>
              <a:t>zdravého  stravovania</a:t>
            </a:r>
            <a:r>
              <a:rPr sz="2200" spc="-70" dirty="0">
                <a:latin typeface="TeXGyreAdventor"/>
                <a:cs typeface="TeXGyreAdventor"/>
              </a:rPr>
              <a:t> </a:t>
            </a:r>
            <a:r>
              <a:rPr sz="2200" spc="-10" dirty="0">
                <a:latin typeface="TeXGyreAdventor"/>
                <a:cs typeface="TeXGyreAdventor"/>
              </a:rPr>
              <a:t>je:</a:t>
            </a:r>
            <a:endParaRPr sz="2200">
              <a:latin typeface="TeXGyreAdventor"/>
              <a:cs typeface="TeXGyreAdvento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8237" y="3943934"/>
            <a:ext cx="2874645" cy="189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88010" indent="-172720">
              <a:lnSpc>
                <a:spcPct val="100000"/>
              </a:lnSpc>
              <a:spcBef>
                <a:spcPts val="95"/>
              </a:spcBef>
              <a:buClr>
                <a:srgbClr val="AF1F0E"/>
              </a:buClr>
              <a:buFont typeface="Arial"/>
              <a:buChar char="•"/>
              <a:tabLst>
                <a:tab pos="185420" algn="l"/>
              </a:tabLst>
            </a:pPr>
            <a:r>
              <a:rPr sz="2800" spc="155" dirty="0">
                <a:latin typeface="Times New Roman"/>
                <a:cs typeface="Times New Roman"/>
              </a:rPr>
              <a:t>z</a:t>
            </a:r>
            <a:r>
              <a:rPr sz="2800" spc="160" dirty="0">
                <a:latin typeface="Times New Roman"/>
                <a:cs typeface="Times New Roman"/>
              </a:rPr>
              <a:t>a</a:t>
            </a:r>
            <a:r>
              <a:rPr sz="2800" spc="130" dirty="0">
                <a:latin typeface="Times New Roman"/>
                <a:cs typeface="Times New Roman"/>
              </a:rPr>
              <a:t>bez</a:t>
            </a:r>
            <a:r>
              <a:rPr sz="2800" spc="100" dirty="0">
                <a:latin typeface="Times New Roman"/>
                <a:cs typeface="Times New Roman"/>
              </a:rPr>
              <a:t>pečenie  </a:t>
            </a:r>
            <a:r>
              <a:rPr sz="2800" spc="105" dirty="0">
                <a:latin typeface="Times New Roman"/>
                <a:cs typeface="Times New Roman"/>
              </a:rPr>
              <a:t>vitality</a:t>
            </a:r>
            <a:endParaRPr sz="280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spcBef>
                <a:spcPts val="1275"/>
              </a:spcBef>
              <a:buClr>
                <a:srgbClr val="AF1F0E"/>
              </a:buClr>
              <a:buFont typeface="Arial"/>
              <a:buChar char="•"/>
              <a:tabLst>
                <a:tab pos="185420" algn="l"/>
              </a:tabLst>
            </a:pPr>
            <a:r>
              <a:rPr sz="2800" spc="110" dirty="0">
                <a:latin typeface="Times New Roman"/>
                <a:cs typeface="Times New Roman"/>
              </a:rPr>
              <a:t>pocit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spokojnosti  </a:t>
            </a:r>
            <a:r>
              <a:rPr sz="2800" spc="180" dirty="0">
                <a:latin typeface="Times New Roman"/>
                <a:cs typeface="Times New Roman"/>
              </a:rPr>
              <a:t>sám </a:t>
            </a:r>
            <a:r>
              <a:rPr sz="2800" spc="110" dirty="0">
                <a:latin typeface="Times New Roman"/>
                <a:cs typeface="Times New Roman"/>
              </a:rPr>
              <a:t>so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sebou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2282" y="3781702"/>
            <a:ext cx="2435860" cy="179070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375"/>
              </a:spcBef>
              <a:buClr>
                <a:srgbClr val="AF1F0E"/>
              </a:buClr>
              <a:buFont typeface="Arial"/>
              <a:buChar char="•"/>
              <a:tabLst>
                <a:tab pos="185420" algn="l"/>
              </a:tabLst>
            </a:pPr>
            <a:r>
              <a:rPr sz="2800" spc="175" dirty="0">
                <a:latin typeface="Times New Roman"/>
                <a:cs typeface="Times New Roman"/>
              </a:rPr>
              <a:t>dobrá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nálada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270"/>
              </a:spcBef>
              <a:buClr>
                <a:srgbClr val="AF1F0E"/>
              </a:buClr>
              <a:buFont typeface="Arial"/>
              <a:buChar char="•"/>
              <a:tabLst>
                <a:tab pos="185420" algn="l"/>
              </a:tabLst>
            </a:pPr>
            <a:r>
              <a:rPr sz="2800" spc="170" dirty="0">
                <a:latin typeface="Times New Roman"/>
                <a:cs typeface="Times New Roman"/>
              </a:rPr>
              <a:t>pevné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zdravie</a:t>
            </a:r>
            <a:endParaRPr sz="2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275"/>
              </a:spcBef>
              <a:buClr>
                <a:srgbClr val="AF1F0E"/>
              </a:buClr>
              <a:buFont typeface="Arial"/>
              <a:buChar char="•"/>
              <a:tabLst>
                <a:tab pos="185420" algn="l"/>
              </a:tabLst>
            </a:pPr>
            <a:r>
              <a:rPr sz="2800" spc="110" dirty="0">
                <a:latin typeface="Times New Roman"/>
                <a:cs typeface="Times New Roman"/>
              </a:rPr>
              <a:t>dlhovekosť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2099" y="400050"/>
            <a:ext cx="3582035" cy="3581400"/>
            <a:chOff x="392099" y="400050"/>
            <a:chExt cx="3582035" cy="3581400"/>
          </a:xfrm>
        </p:grpSpPr>
        <p:sp>
          <p:nvSpPr>
            <p:cNvPr id="15" name="object 15"/>
            <p:cNvSpPr/>
            <p:nvPr/>
          </p:nvSpPr>
          <p:spPr>
            <a:xfrm>
              <a:off x="468312" y="476250"/>
              <a:ext cx="3429063" cy="3429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99" y="438150"/>
              <a:ext cx="3505835" cy="3505200"/>
            </a:xfrm>
            <a:custGeom>
              <a:avLst/>
              <a:gdLst/>
              <a:ahLst/>
              <a:cxnLst/>
              <a:rect l="l" t="t" r="r" b="b"/>
              <a:pathLst>
                <a:path w="3505835" h="3505200">
                  <a:moveTo>
                    <a:pt x="1752676" y="0"/>
                  </a:moveTo>
                  <a:lnTo>
                    <a:pt x="1842592" y="2412"/>
                  </a:lnTo>
                  <a:lnTo>
                    <a:pt x="1931873" y="8889"/>
                  </a:lnTo>
                  <a:lnTo>
                    <a:pt x="2019503" y="20320"/>
                  </a:lnTo>
                  <a:lnTo>
                    <a:pt x="2105863" y="35687"/>
                  </a:lnTo>
                  <a:lnTo>
                    <a:pt x="2190699" y="55117"/>
                  </a:lnTo>
                  <a:lnTo>
                    <a:pt x="2273884" y="78739"/>
                  </a:lnTo>
                  <a:lnTo>
                    <a:pt x="2355164" y="106299"/>
                  </a:lnTo>
                  <a:lnTo>
                    <a:pt x="2435047" y="137922"/>
                  </a:lnTo>
                  <a:lnTo>
                    <a:pt x="2512517" y="172847"/>
                  </a:lnTo>
                  <a:lnTo>
                    <a:pt x="2587955" y="211836"/>
                  </a:lnTo>
                  <a:lnTo>
                    <a:pt x="2661361" y="254000"/>
                  </a:lnTo>
                  <a:lnTo>
                    <a:pt x="2732354" y="299338"/>
                  </a:lnTo>
                  <a:lnTo>
                    <a:pt x="2801315" y="348107"/>
                  </a:lnTo>
                  <a:lnTo>
                    <a:pt x="2867482" y="400430"/>
                  </a:lnTo>
                  <a:lnTo>
                    <a:pt x="2931109" y="455549"/>
                  </a:lnTo>
                  <a:lnTo>
                    <a:pt x="2992069" y="513588"/>
                  </a:lnTo>
                  <a:lnTo>
                    <a:pt x="3049981" y="574421"/>
                  </a:lnTo>
                  <a:lnTo>
                    <a:pt x="3105226" y="637666"/>
                  </a:lnTo>
                  <a:lnTo>
                    <a:pt x="3157169" y="704341"/>
                  </a:lnTo>
                  <a:lnTo>
                    <a:pt x="3205810" y="772795"/>
                  </a:lnTo>
                  <a:lnTo>
                    <a:pt x="3251657" y="843788"/>
                  </a:lnTo>
                  <a:lnTo>
                    <a:pt x="3293821" y="917321"/>
                  </a:lnTo>
                  <a:lnTo>
                    <a:pt x="3332429" y="992759"/>
                  </a:lnTo>
                  <a:lnTo>
                    <a:pt x="3367735" y="1070610"/>
                  </a:lnTo>
                  <a:lnTo>
                    <a:pt x="3398977" y="1150112"/>
                  </a:lnTo>
                  <a:lnTo>
                    <a:pt x="3426536" y="1231646"/>
                  </a:lnTo>
                  <a:lnTo>
                    <a:pt x="3450031" y="1314450"/>
                  </a:lnTo>
                  <a:lnTo>
                    <a:pt x="3469589" y="1399286"/>
                  </a:lnTo>
                  <a:lnTo>
                    <a:pt x="3484956" y="1485646"/>
                  </a:lnTo>
                  <a:lnTo>
                    <a:pt x="3496259" y="1573402"/>
                  </a:lnTo>
                  <a:lnTo>
                    <a:pt x="3502736" y="1662176"/>
                  </a:lnTo>
                  <a:lnTo>
                    <a:pt x="3505276" y="1752600"/>
                  </a:lnTo>
                  <a:lnTo>
                    <a:pt x="3502736" y="1842642"/>
                  </a:lnTo>
                  <a:lnTo>
                    <a:pt x="3496259" y="1931797"/>
                  </a:lnTo>
                  <a:lnTo>
                    <a:pt x="3484956" y="2019553"/>
                  </a:lnTo>
                  <a:lnTo>
                    <a:pt x="3469589" y="2105914"/>
                  </a:lnTo>
                  <a:lnTo>
                    <a:pt x="3450031" y="2190623"/>
                  </a:lnTo>
                  <a:lnTo>
                    <a:pt x="3426536" y="2273935"/>
                  </a:lnTo>
                  <a:lnTo>
                    <a:pt x="3398977" y="2355088"/>
                  </a:lnTo>
                  <a:lnTo>
                    <a:pt x="3367735" y="2434971"/>
                  </a:lnTo>
                  <a:lnTo>
                    <a:pt x="3332302" y="2512567"/>
                  </a:lnTo>
                  <a:lnTo>
                    <a:pt x="3293821" y="2587879"/>
                  </a:lnTo>
                  <a:lnTo>
                    <a:pt x="3251657" y="2661412"/>
                  </a:lnTo>
                  <a:lnTo>
                    <a:pt x="3205810" y="2732404"/>
                  </a:lnTo>
                  <a:lnTo>
                    <a:pt x="3157169" y="2801239"/>
                  </a:lnTo>
                  <a:lnTo>
                    <a:pt x="3105226" y="2867405"/>
                  </a:lnTo>
                  <a:lnTo>
                    <a:pt x="3049981" y="2931160"/>
                  </a:lnTo>
                  <a:lnTo>
                    <a:pt x="2992069" y="2991992"/>
                  </a:lnTo>
                  <a:lnTo>
                    <a:pt x="2931109" y="3050032"/>
                  </a:lnTo>
                  <a:lnTo>
                    <a:pt x="2867482" y="3105150"/>
                  </a:lnTo>
                  <a:lnTo>
                    <a:pt x="2801315" y="3157092"/>
                  </a:lnTo>
                  <a:lnTo>
                    <a:pt x="2732354" y="3205734"/>
                  </a:lnTo>
                  <a:lnTo>
                    <a:pt x="2661488" y="3251580"/>
                  </a:lnTo>
                  <a:lnTo>
                    <a:pt x="2587955" y="3293872"/>
                  </a:lnTo>
                  <a:lnTo>
                    <a:pt x="2512517" y="3332353"/>
                  </a:lnTo>
                  <a:lnTo>
                    <a:pt x="2435047" y="3367658"/>
                  </a:lnTo>
                  <a:lnTo>
                    <a:pt x="2355037" y="3398901"/>
                  </a:lnTo>
                  <a:lnTo>
                    <a:pt x="2273884" y="3426460"/>
                  </a:lnTo>
                  <a:lnTo>
                    <a:pt x="2190699" y="3450081"/>
                  </a:lnTo>
                  <a:lnTo>
                    <a:pt x="2105863" y="3469513"/>
                  </a:lnTo>
                  <a:lnTo>
                    <a:pt x="2019503" y="3484879"/>
                  </a:lnTo>
                  <a:lnTo>
                    <a:pt x="1931873" y="3496310"/>
                  </a:lnTo>
                  <a:lnTo>
                    <a:pt x="1842592" y="3502787"/>
                  </a:lnTo>
                  <a:lnTo>
                    <a:pt x="1752676" y="3505200"/>
                  </a:lnTo>
                  <a:lnTo>
                    <a:pt x="1662633" y="3502787"/>
                  </a:lnTo>
                  <a:lnTo>
                    <a:pt x="1573352" y="3496310"/>
                  </a:lnTo>
                  <a:lnTo>
                    <a:pt x="1485595" y="3484879"/>
                  </a:lnTo>
                  <a:lnTo>
                    <a:pt x="1399743" y="3469513"/>
                  </a:lnTo>
                  <a:lnTo>
                    <a:pt x="1314907" y="3450081"/>
                  </a:lnTo>
                  <a:lnTo>
                    <a:pt x="1231722" y="3426460"/>
                  </a:lnTo>
                  <a:lnTo>
                    <a:pt x="1150188" y="3398901"/>
                  </a:lnTo>
                  <a:lnTo>
                    <a:pt x="1070686" y="3367658"/>
                  </a:lnTo>
                  <a:lnTo>
                    <a:pt x="992708" y="3332353"/>
                  </a:lnTo>
                  <a:lnTo>
                    <a:pt x="917270" y="3293872"/>
                  </a:lnTo>
                  <a:lnTo>
                    <a:pt x="843737" y="3251580"/>
                  </a:lnTo>
                  <a:lnTo>
                    <a:pt x="772782" y="3205734"/>
                  </a:lnTo>
                  <a:lnTo>
                    <a:pt x="704329" y="3157092"/>
                  </a:lnTo>
                  <a:lnTo>
                    <a:pt x="637743" y="3105150"/>
                  </a:lnTo>
                  <a:lnTo>
                    <a:pt x="574408" y="3049904"/>
                  </a:lnTo>
                  <a:lnTo>
                    <a:pt x="513613" y="2991992"/>
                  </a:lnTo>
                  <a:lnTo>
                    <a:pt x="455599" y="2931160"/>
                  </a:lnTo>
                  <a:lnTo>
                    <a:pt x="400481" y="2867533"/>
                  </a:lnTo>
                  <a:lnTo>
                    <a:pt x="348106" y="2801366"/>
                  </a:lnTo>
                  <a:lnTo>
                    <a:pt x="299377" y="2732278"/>
                  </a:lnTo>
                  <a:lnTo>
                    <a:pt x="254012" y="2661412"/>
                  </a:lnTo>
                  <a:lnTo>
                    <a:pt x="211416" y="2588005"/>
                  </a:lnTo>
                  <a:lnTo>
                    <a:pt x="172859" y="2512567"/>
                  </a:lnTo>
                  <a:lnTo>
                    <a:pt x="137553" y="2434971"/>
                  </a:lnTo>
                  <a:lnTo>
                    <a:pt x="106298" y="2355088"/>
                  </a:lnTo>
                  <a:lnTo>
                    <a:pt x="78714" y="2273935"/>
                  </a:lnTo>
                  <a:lnTo>
                    <a:pt x="55168" y="2190623"/>
                  </a:lnTo>
                  <a:lnTo>
                    <a:pt x="35699" y="2105914"/>
                  </a:lnTo>
                  <a:lnTo>
                    <a:pt x="20294" y="2019553"/>
                  </a:lnTo>
                  <a:lnTo>
                    <a:pt x="8928" y="1931924"/>
                  </a:lnTo>
                  <a:lnTo>
                    <a:pt x="2031" y="1842642"/>
                  </a:lnTo>
                  <a:lnTo>
                    <a:pt x="0" y="1752473"/>
                  </a:lnTo>
                  <a:lnTo>
                    <a:pt x="2425" y="1662557"/>
                  </a:lnTo>
                  <a:lnTo>
                    <a:pt x="8928" y="1573402"/>
                  </a:lnTo>
                  <a:lnTo>
                    <a:pt x="20294" y="1485646"/>
                  </a:lnTo>
                  <a:lnTo>
                    <a:pt x="35699" y="1399666"/>
                  </a:lnTo>
                  <a:lnTo>
                    <a:pt x="55168" y="1314958"/>
                  </a:lnTo>
                  <a:lnTo>
                    <a:pt x="78701" y="1231773"/>
                  </a:lnTo>
                  <a:lnTo>
                    <a:pt x="106324" y="1150112"/>
                  </a:lnTo>
                  <a:lnTo>
                    <a:pt x="137947" y="1070610"/>
                  </a:lnTo>
                  <a:lnTo>
                    <a:pt x="172847" y="992759"/>
                  </a:lnTo>
                  <a:lnTo>
                    <a:pt x="211823" y="917194"/>
                  </a:lnTo>
                  <a:lnTo>
                    <a:pt x="253974" y="843788"/>
                  </a:lnTo>
                  <a:lnTo>
                    <a:pt x="299415" y="772795"/>
                  </a:lnTo>
                  <a:lnTo>
                    <a:pt x="348106" y="704214"/>
                  </a:lnTo>
                  <a:lnTo>
                    <a:pt x="400481" y="637666"/>
                  </a:lnTo>
                  <a:lnTo>
                    <a:pt x="455637" y="574421"/>
                  </a:lnTo>
                  <a:lnTo>
                    <a:pt x="513613" y="513588"/>
                  </a:lnTo>
                  <a:lnTo>
                    <a:pt x="574408" y="455675"/>
                  </a:lnTo>
                  <a:lnTo>
                    <a:pt x="637692" y="400430"/>
                  </a:lnTo>
                  <a:lnTo>
                    <a:pt x="704265" y="348107"/>
                  </a:lnTo>
                  <a:lnTo>
                    <a:pt x="772845" y="299338"/>
                  </a:lnTo>
                  <a:lnTo>
                    <a:pt x="843737" y="254000"/>
                  </a:lnTo>
                  <a:lnTo>
                    <a:pt x="917270" y="211454"/>
                  </a:lnTo>
                  <a:lnTo>
                    <a:pt x="992708" y="172847"/>
                  </a:lnTo>
                  <a:lnTo>
                    <a:pt x="1070686" y="137540"/>
                  </a:lnTo>
                  <a:lnTo>
                    <a:pt x="1150188" y="106299"/>
                  </a:lnTo>
                  <a:lnTo>
                    <a:pt x="1231722" y="78739"/>
                  </a:lnTo>
                  <a:lnTo>
                    <a:pt x="1314526" y="55117"/>
                  </a:lnTo>
                  <a:lnTo>
                    <a:pt x="1399362" y="35687"/>
                  </a:lnTo>
                  <a:lnTo>
                    <a:pt x="1485722" y="20320"/>
                  </a:lnTo>
                  <a:lnTo>
                    <a:pt x="1573225" y="8889"/>
                  </a:lnTo>
                  <a:lnTo>
                    <a:pt x="1662252" y="2032"/>
                  </a:lnTo>
                  <a:lnTo>
                    <a:pt x="1752676" y="0"/>
                  </a:lnTo>
                  <a:close/>
                </a:path>
              </a:pathLst>
            </a:custGeom>
            <a:ln w="76200">
              <a:solidFill>
                <a:srgbClr val="84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237" y="872489"/>
            <a:ext cx="4874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eXGyreAdventor"/>
                <a:cs typeface="TeXGyreAdventor"/>
              </a:rPr>
              <a:t>2. </a:t>
            </a:r>
            <a:r>
              <a:rPr sz="3200" dirty="0">
                <a:latin typeface="TeXGyreAdventor"/>
                <a:cs typeface="TeXGyreAdventor"/>
              </a:rPr>
              <a:t>Potravinová</a:t>
            </a:r>
            <a:r>
              <a:rPr sz="3200" spc="-60" dirty="0">
                <a:latin typeface="TeXGyreAdventor"/>
                <a:cs typeface="TeXGyreAdventor"/>
              </a:rPr>
              <a:t> </a:t>
            </a:r>
            <a:r>
              <a:rPr sz="3200" spc="-5" dirty="0">
                <a:latin typeface="TeXGyreAdventor"/>
                <a:cs typeface="TeXGyreAdventor"/>
              </a:rPr>
              <a:t>pyramída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237" y="2162047"/>
            <a:ext cx="32188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Times New Roman"/>
                <a:cs typeface="Times New Roman"/>
              </a:rPr>
              <a:t>Dosiahnuť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absolútnu</a:t>
            </a:r>
            <a:endParaRPr sz="1800">
              <a:latin typeface="Times New Roman"/>
              <a:cs typeface="Times New Roman"/>
            </a:endParaRPr>
          </a:p>
          <a:p>
            <a:pPr marL="12700" marR="588645">
              <a:lnSpc>
                <a:spcPct val="100000"/>
              </a:lnSpc>
            </a:pPr>
            <a:r>
              <a:rPr sz="1800" spc="75" dirty="0">
                <a:latin typeface="Times New Roman"/>
                <a:cs typeface="Times New Roman"/>
              </a:rPr>
              <a:t>dokonalosť </a:t>
            </a:r>
            <a:r>
              <a:rPr sz="1800" spc="114" dirty="0">
                <a:latin typeface="Times New Roman"/>
                <a:cs typeface="Times New Roman"/>
              </a:rPr>
              <a:t>v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dodržiavaní  </a:t>
            </a:r>
            <a:r>
              <a:rPr sz="1800" spc="110" dirty="0">
                <a:latin typeface="Times New Roman"/>
                <a:cs typeface="Times New Roman"/>
              </a:rPr>
              <a:t>zdravého </a:t>
            </a:r>
            <a:r>
              <a:rPr sz="1800" spc="85" dirty="0">
                <a:latin typeface="Times New Roman"/>
                <a:cs typeface="Times New Roman"/>
              </a:rPr>
              <a:t>stravovania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je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75" dirty="0">
                <a:latin typeface="Times New Roman"/>
                <a:cs typeface="Times New Roman"/>
              </a:rPr>
              <a:t>vylúčené, </a:t>
            </a:r>
            <a:r>
              <a:rPr sz="1800" spc="90" dirty="0">
                <a:latin typeface="Times New Roman"/>
                <a:cs typeface="Times New Roman"/>
              </a:rPr>
              <a:t>pretože ani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odborníci  sa </a:t>
            </a:r>
            <a:r>
              <a:rPr sz="1800" spc="100" dirty="0">
                <a:latin typeface="Times New Roman"/>
                <a:cs typeface="Times New Roman"/>
              </a:rPr>
              <a:t>presne </a:t>
            </a:r>
            <a:r>
              <a:rPr sz="1800" spc="110" dirty="0">
                <a:latin typeface="Times New Roman"/>
                <a:cs typeface="Times New Roman"/>
              </a:rPr>
              <a:t>nezhodujú </a:t>
            </a:r>
            <a:r>
              <a:rPr sz="1800" spc="120" dirty="0">
                <a:latin typeface="Times New Roman"/>
                <a:cs typeface="Times New Roman"/>
              </a:rPr>
              <a:t>na  </a:t>
            </a:r>
            <a:r>
              <a:rPr sz="1800" spc="95" dirty="0">
                <a:latin typeface="Times New Roman"/>
                <a:cs typeface="Times New Roman"/>
              </a:rPr>
              <a:t>konkrétnych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pravidlách</a:t>
            </a:r>
            <a:endParaRPr sz="1800">
              <a:latin typeface="Times New Roman"/>
              <a:cs typeface="Times New Roman"/>
            </a:endParaRPr>
          </a:p>
          <a:p>
            <a:pPr marL="12700" marR="170180">
              <a:lnSpc>
                <a:spcPct val="100000"/>
              </a:lnSpc>
            </a:pPr>
            <a:r>
              <a:rPr sz="1800" spc="85" dirty="0">
                <a:latin typeface="Times New Roman"/>
                <a:cs typeface="Times New Roman"/>
              </a:rPr>
              <a:t>správnej </a:t>
            </a:r>
            <a:r>
              <a:rPr sz="1800" spc="70" dirty="0">
                <a:latin typeface="Times New Roman"/>
                <a:cs typeface="Times New Roman"/>
              </a:rPr>
              <a:t>životosprávy.  </a:t>
            </a:r>
            <a:r>
              <a:rPr sz="1800" spc="80" dirty="0">
                <a:latin typeface="Times New Roman"/>
                <a:cs typeface="Times New Roman"/>
              </a:rPr>
              <a:t>Najznámejším </a:t>
            </a:r>
            <a:r>
              <a:rPr sz="1800" spc="100" dirty="0">
                <a:latin typeface="Times New Roman"/>
                <a:cs typeface="Times New Roman"/>
              </a:rPr>
              <a:t>a </a:t>
            </a:r>
            <a:r>
              <a:rPr sz="1800" spc="125" dirty="0">
                <a:latin typeface="Times New Roman"/>
                <a:cs typeface="Times New Roman"/>
              </a:rPr>
              <a:t>azda </a:t>
            </a:r>
            <a:r>
              <a:rPr sz="1800" spc="55" dirty="0">
                <a:latin typeface="Times New Roman"/>
                <a:cs typeface="Times New Roman"/>
              </a:rPr>
              <a:t>najviac  </a:t>
            </a:r>
            <a:r>
              <a:rPr sz="1800" spc="110" dirty="0">
                <a:latin typeface="Times New Roman"/>
                <a:cs typeface="Times New Roman"/>
              </a:rPr>
              <a:t>využívaným </a:t>
            </a:r>
            <a:r>
              <a:rPr sz="1800" spc="100" dirty="0">
                <a:latin typeface="Times New Roman"/>
                <a:cs typeface="Times New Roman"/>
              </a:rPr>
              <a:t>pomocníkom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pri  </a:t>
            </a:r>
            <a:r>
              <a:rPr sz="1800" spc="105" dirty="0">
                <a:latin typeface="Times New Roman"/>
                <a:cs typeface="Times New Roman"/>
              </a:rPr>
              <a:t>dodržiavaní </a:t>
            </a:r>
            <a:r>
              <a:rPr sz="1800" spc="110" dirty="0">
                <a:latin typeface="Times New Roman"/>
                <a:cs typeface="Times New Roman"/>
              </a:rPr>
              <a:t>zásad </a:t>
            </a:r>
            <a:r>
              <a:rPr sz="1800" spc="80" dirty="0">
                <a:latin typeface="Times New Roman"/>
                <a:cs typeface="Times New Roman"/>
              </a:rPr>
              <a:t>zdravej  </a:t>
            </a:r>
            <a:r>
              <a:rPr sz="1800" spc="90" dirty="0">
                <a:latin typeface="Times New Roman"/>
                <a:cs typeface="Times New Roman"/>
              </a:rPr>
              <a:t>stravy </a:t>
            </a:r>
            <a:r>
              <a:rPr sz="1800" spc="-10" dirty="0">
                <a:latin typeface="Times New Roman"/>
                <a:cs typeface="Times New Roman"/>
              </a:rPr>
              <a:t>je </a:t>
            </a:r>
            <a:r>
              <a:rPr sz="1800" spc="45" dirty="0">
                <a:solidFill>
                  <a:srgbClr val="EC5E00"/>
                </a:solidFill>
                <a:latin typeface="Times New Roman"/>
                <a:cs typeface="Times New Roman"/>
              </a:rPr>
              <a:t>POTRAVINOVÁ  </a:t>
            </a:r>
            <a:r>
              <a:rPr sz="1800" spc="40" dirty="0">
                <a:solidFill>
                  <a:srgbClr val="EC5E00"/>
                </a:solidFill>
                <a:latin typeface="Times New Roman"/>
                <a:cs typeface="Times New Roman"/>
              </a:rPr>
              <a:t>PYRAMÍDA</a:t>
            </a:r>
            <a:r>
              <a:rPr sz="1800" spc="4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2551" y="2013534"/>
            <a:ext cx="3470275" cy="3643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6" y="1628813"/>
            <a:ext cx="6839077" cy="427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5608" y="1402080"/>
            <a:ext cx="1330960" cy="1132840"/>
            <a:chOff x="5245608" y="1402080"/>
            <a:chExt cx="1330960" cy="1132840"/>
          </a:xfrm>
        </p:grpSpPr>
        <p:sp>
          <p:nvSpPr>
            <p:cNvPr id="3" name="object 3"/>
            <p:cNvSpPr/>
            <p:nvPr/>
          </p:nvSpPr>
          <p:spPr>
            <a:xfrm>
              <a:off x="5469636" y="1426464"/>
              <a:ext cx="1106423" cy="1107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0324" y="1402080"/>
              <a:ext cx="850391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5608" y="1883663"/>
              <a:ext cx="623315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3248" y="1801368"/>
              <a:ext cx="510539" cy="509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709159" y="2072639"/>
            <a:ext cx="275843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908" y="982980"/>
            <a:ext cx="277367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9011" y="1883664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8671" y="1050036"/>
            <a:ext cx="217932" cy="217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8237" y="442087"/>
            <a:ext cx="245808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eXGyreAdventor"/>
                <a:cs typeface="TeXGyreAdventor"/>
              </a:rPr>
              <a:t>3. Healthy  </a:t>
            </a:r>
            <a:r>
              <a:rPr sz="3200" dirty="0">
                <a:latin typeface="TeXGyreAdventor"/>
                <a:cs typeface="TeXGyreAdventor"/>
              </a:rPr>
              <a:t>eating</a:t>
            </a:r>
            <a:r>
              <a:rPr sz="3200" spc="-95" dirty="0">
                <a:latin typeface="TeXGyreAdventor"/>
                <a:cs typeface="TeXGyreAdventor"/>
              </a:rPr>
              <a:t> </a:t>
            </a:r>
            <a:r>
              <a:rPr sz="3200" spc="-5" dirty="0">
                <a:latin typeface="TeXGyreAdventor"/>
                <a:cs typeface="TeXGyreAdventor"/>
              </a:rPr>
              <a:t>plate</a:t>
            </a:r>
            <a:endParaRPr sz="3200">
              <a:latin typeface="TeXGyreAdventor"/>
              <a:cs typeface="TeXGyreAdvento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40" y="1498476"/>
            <a:ext cx="2760980" cy="39027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dirty="0">
                <a:latin typeface="Palladio Uralic"/>
                <a:cs typeface="Palladio Uralic"/>
              </a:rPr>
              <a:t>Novinka z</a:t>
            </a:r>
            <a:r>
              <a:rPr sz="2000" b="1" spc="-55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Harvardu</a:t>
            </a:r>
            <a:endParaRPr sz="2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spc="45" dirty="0">
                <a:latin typeface="Times New Roman"/>
                <a:cs typeface="Times New Roman"/>
              </a:rPr>
              <a:t>HEALTHY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EATING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latin typeface="Times New Roman"/>
                <a:cs typeface="Times New Roman"/>
              </a:rPr>
              <a:t>PLATE </a:t>
            </a:r>
            <a:r>
              <a:rPr sz="1800" spc="80" dirty="0">
                <a:latin typeface="Times New Roman"/>
                <a:cs typeface="Times New Roman"/>
              </a:rPr>
              <a:t>sa </a:t>
            </a:r>
            <a:r>
              <a:rPr sz="1800" spc="85" dirty="0">
                <a:latin typeface="Times New Roman"/>
                <a:cs typeface="Times New Roman"/>
              </a:rPr>
              <a:t>snaží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dosiahnuť,</a:t>
            </a:r>
            <a:endParaRPr sz="1800">
              <a:latin typeface="Times New Roman"/>
              <a:cs typeface="Times New Roman"/>
            </a:endParaRPr>
          </a:p>
          <a:p>
            <a:pPr marL="12700" marR="337185">
              <a:lnSpc>
                <a:spcPct val="100000"/>
              </a:lnSpc>
            </a:pPr>
            <a:r>
              <a:rPr sz="1800" spc="95" dirty="0">
                <a:latin typeface="Times New Roman"/>
                <a:cs typeface="Times New Roman"/>
              </a:rPr>
              <a:t>aby </a:t>
            </a:r>
            <a:r>
              <a:rPr sz="1800" spc="55" dirty="0">
                <a:latin typeface="Times New Roman"/>
                <a:cs typeface="Times New Roman"/>
              </a:rPr>
              <a:t>človek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konzumoval  </a:t>
            </a:r>
            <a:r>
              <a:rPr sz="1800" spc="95" dirty="0">
                <a:latin typeface="Times New Roman"/>
                <a:cs typeface="Times New Roman"/>
              </a:rPr>
              <a:t>dostatok </a:t>
            </a:r>
            <a:r>
              <a:rPr sz="1800" spc="105" dirty="0">
                <a:latin typeface="Times New Roman"/>
                <a:cs typeface="Times New Roman"/>
              </a:rPr>
              <a:t>zdravých  </a:t>
            </a:r>
            <a:r>
              <a:rPr sz="1800" spc="100" dirty="0">
                <a:latin typeface="Times New Roman"/>
                <a:cs typeface="Times New Roman"/>
              </a:rPr>
              <a:t>potravín </a:t>
            </a:r>
            <a:r>
              <a:rPr sz="1800" spc="60" dirty="0">
                <a:latin typeface="Times New Roman"/>
                <a:cs typeface="Times New Roman"/>
              </a:rPr>
              <a:t>s </a:t>
            </a:r>
            <a:r>
              <a:rPr sz="1800" spc="120" dirty="0">
                <a:latin typeface="Times New Roman"/>
                <a:cs typeface="Times New Roman"/>
              </a:rPr>
              <a:t>dôrazom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na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80" dirty="0">
                <a:latin typeface="Times New Roman"/>
                <a:cs typeface="Times New Roman"/>
              </a:rPr>
              <a:t>zeleninu, </a:t>
            </a:r>
            <a:r>
              <a:rPr sz="1800" spc="45" dirty="0">
                <a:latin typeface="Times New Roman"/>
                <a:cs typeface="Times New Roman"/>
              </a:rPr>
              <a:t>ovocie,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celozrnné  </a:t>
            </a:r>
            <a:r>
              <a:rPr sz="1800" spc="90" dirty="0">
                <a:latin typeface="Times New Roman"/>
                <a:cs typeface="Times New Roman"/>
              </a:rPr>
              <a:t>produkty,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zdravé</a:t>
            </a:r>
            <a:endParaRPr sz="1800">
              <a:latin typeface="Times New Roman"/>
              <a:cs typeface="Times New Roman"/>
            </a:endParaRPr>
          </a:p>
          <a:p>
            <a:pPr marL="12700" marR="109220">
              <a:lnSpc>
                <a:spcPct val="100000"/>
              </a:lnSpc>
              <a:spcBef>
                <a:spcPts val="5"/>
              </a:spcBef>
            </a:pPr>
            <a:r>
              <a:rPr sz="1800" spc="50" dirty="0">
                <a:latin typeface="Times New Roman"/>
                <a:cs typeface="Times New Roman"/>
              </a:rPr>
              <a:t>bielkoviny, </a:t>
            </a:r>
            <a:r>
              <a:rPr sz="1800" spc="125" dirty="0">
                <a:latin typeface="Times New Roman"/>
                <a:cs typeface="Times New Roman"/>
              </a:rPr>
              <a:t>vhodné </a:t>
            </a:r>
            <a:r>
              <a:rPr sz="1800" spc="30" dirty="0">
                <a:latin typeface="Times New Roman"/>
                <a:cs typeface="Times New Roman"/>
              </a:rPr>
              <a:t>oleje</a:t>
            </a:r>
            <a:r>
              <a:rPr sz="1800" spc="-23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a  </a:t>
            </a:r>
            <a:r>
              <a:rPr sz="1800" spc="85" dirty="0">
                <a:latin typeface="Times New Roman"/>
                <a:cs typeface="Times New Roman"/>
              </a:rPr>
              <a:t>samozrejme </a:t>
            </a:r>
            <a:r>
              <a:rPr sz="1800" spc="100" dirty="0">
                <a:latin typeface="Times New Roman"/>
                <a:cs typeface="Times New Roman"/>
              </a:rPr>
              <a:t>pitný </a:t>
            </a:r>
            <a:r>
              <a:rPr sz="1800" spc="90" dirty="0">
                <a:latin typeface="Times New Roman"/>
                <a:cs typeface="Times New Roman"/>
              </a:rPr>
              <a:t>režim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s  </a:t>
            </a:r>
            <a:r>
              <a:rPr sz="1800" spc="114" dirty="0">
                <a:latin typeface="Times New Roman"/>
                <a:cs typeface="Times New Roman"/>
              </a:rPr>
              <a:t>nulovým </a:t>
            </a:r>
            <a:r>
              <a:rPr sz="1800" spc="70" dirty="0">
                <a:latin typeface="Times New Roman"/>
                <a:cs typeface="Times New Roman"/>
              </a:rPr>
              <a:t>alebo  </a:t>
            </a:r>
            <a:r>
              <a:rPr sz="1800" spc="110" dirty="0">
                <a:latin typeface="Times New Roman"/>
                <a:cs typeface="Times New Roman"/>
              </a:rPr>
              <a:t>minimálnym </a:t>
            </a:r>
            <a:r>
              <a:rPr sz="1800" spc="105" dirty="0">
                <a:latin typeface="Times New Roman"/>
                <a:cs typeface="Times New Roman"/>
              </a:rPr>
              <a:t>obsahom  </a:t>
            </a:r>
            <a:r>
              <a:rPr sz="1800" spc="90" dirty="0">
                <a:latin typeface="Times New Roman"/>
                <a:cs typeface="Times New Roman"/>
              </a:rPr>
              <a:t>cukru.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87673" y="1408557"/>
            <a:ext cx="5038725" cy="5038725"/>
            <a:chOff x="3487673" y="1408557"/>
            <a:chExt cx="5038725" cy="5038725"/>
          </a:xfrm>
        </p:grpSpPr>
        <p:sp>
          <p:nvSpPr>
            <p:cNvPr id="14" name="object 14"/>
            <p:cNvSpPr/>
            <p:nvPr/>
          </p:nvSpPr>
          <p:spPr>
            <a:xfrm>
              <a:off x="3563873" y="1484757"/>
              <a:ext cx="4885944" cy="48859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5773" y="1446657"/>
              <a:ext cx="4962525" cy="4962525"/>
            </a:xfrm>
            <a:custGeom>
              <a:avLst/>
              <a:gdLst/>
              <a:ahLst/>
              <a:cxnLst/>
              <a:rect l="l" t="t" r="r" b="b"/>
              <a:pathLst>
                <a:path w="4962525" h="4962525">
                  <a:moveTo>
                    <a:pt x="2481326" y="0"/>
                  </a:moveTo>
                  <a:lnTo>
                    <a:pt x="2609088" y="3301"/>
                  </a:lnTo>
                  <a:lnTo>
                    <a:pt x="2734817" y="12953"/>
                  </a:lnTo>
                  <a:lnTo>
                    <a:pt x="2859278" y="28575"/>
                  </a:lnTo>
                  <a:lnTo>
                    <a:pt x="2981452" y="50418"/>
                  </a:lnTo>
                  <a:lnTo>
                    <a:pt x="3101212" y="78231"/>
                  </a:lnTo>
                  <a:lnTo>
                    <a:pt x="3219323" y="111632"/>
                  </a:lnTo>
                  <a:lnTo>
                    <a:pt x="3334511" y="150748"/>
                  </a:lnTo>
                  <a:lnTo>
                    <a:pt x="3447033" y="195071"/>
                  </a:lnTo>
                  <a:lnTo>
                    <a:pt x="3557016" y="244728"/>
                  </a:lnTo>
                  <a:lnTo>
                    <a:pt x="3663950" y="299465"/>
                  </a:lnTo>
                  <a:lnTo>
                    <a:pt x="3767835" y="359155"/>
                  </a:lnTo>
                  <a:lnTo>
                    <a:pt x="3868674" y="423671"/>
                  </a:lnTo>
                  <a:lnTo>
                    <a:pt x="3965829" y="493013"/>
                  </a:lnTo>
                  <a:lnTo>
                    <a:pt x="4059301" y="566673"/>
                  </a:lnTo>
                  <a:lnTo>
                    <a:pt x="4149598" y="644525"/>
                  </a:lnTo>
                  <a:lnTo>
                    <a:pt x="4235450" y="726820"/>
                  </a:lnTo>
                  <a:lnTo>
                    <a:pt x="4317619" y="812926"/>
                  </a:lnTo>
                  <a:lnTo>
                    <a:pt x="4395851" y="902842"/>
                  </a:lnTo>
                  <a:lnTo>
                    <a:pt x="4469257" y="996822"/>
                  </a:lnTo>
                  <a:lnTo>
                    <a:pt x="4538472" y="1093851"/>
                  </a:lnTo>
                  <a:lnTo>
                    <a:pt x="4602987" y="1194689"/>
                  </a:lnTo>
                  <a:lnTo>
                    <a:pt x="4662678" y="1298702"/>
                  </a:lnTo>
                  <a:lnTo>
                    <a:pt x="4717415" y="1405508"/>
                  </a:lnTo>
                  <a:lnTo>
                    <a:pt x="4767072" y="1515490"/>
                  </a:lnTo>
                  <a:lnTo>
                    <a:pt x="4811776" y="1628013"/>
                  </a:lnTo>
                  <a:lnTo>
                    <a:pt x="4850510" y="1743328"/>
                  </a:lnTo>
                  <a:lnTo>
                    <a:pt x="4883911" y="1860930"/>
                  </a:lnTo>
                  <a:lnTo>
                    <a:pt x="4911725" y="1981072"/>
                  </a:lnTo>
                  <a:lnTo>
                    <a:pt x="4933569" y="2103246"/>
                  </a:lnTo>
                  <a:lnTo>
                    <a:pt x="4949317" y="2227834"/>
                  </a:lnTo>
                  <a:lnTo>
                    <a:pt x="4958969" y="2353563"/>
                  </a:lnTo>
                  <a:lnTo>
                    <a:pt x="4962144" y="2481325"/>
                  </a:lnTo>
                  <a:lnTo>
                    <a:pt x="4958969" y="2609087"/>
                  </a:lnTo>
                  <a:lnTo>
                    <a:pt x="4949317" y="2734817"/>
                  </a:lnTo>
                  <a:lnTo>
                    <a:pt x="4933569" y="2859278"/>
                  </a:lnTo>
                  <a:lnTo>
                    <a:pt x="4911725" y="2981451"/>
                  </a:lnTo>
                  <a:lnTo>
                    <a:pt x="4883911" y="3101212"/>
                  </a:lnTo>
                  <a:lnTo>
                    <a:pt x="4850510" y="3219195"/>
                  </a:lnTo>
                  <a:lnTo>
                    <a:pt x="4811776" y="3334638"/>
                  </a:lnTo>
                  <a:lnTo>
                    <a:pt x="4767072" y="3447033"/>
                  </a:lnTo>
                  <a:lnTo>
                    <a:pt x="4717415" y="3557142"/>
                  </a:lnTo>
                  <a:lnTo>
                    <a:pt x="4662678" y="3663950"/>
                  </a:lnTo>
                  <a:lnTo>
                    <a:pt x="4602987" y="3767835"/>
                  </a:lnTo>
                  <a:lnTo>
                    <a:pt x="4538472" y="3868674"/>
                  </a:lnTo>
                  <a:lnTo>
                    <a:pt x="4469130" y="3965829"/>
                  </a:lnTo>
                  <a:lnTo>
                    <a:pt x="4395851" y="4059301"/>
                  </a:lnTo>
                  <a:lnTo>
                    <a:pt x="4317619" y="4149585"/>
                  </a:lnTo>
                  <a:lnTo>
                    <a:pt x="4235831" y="4235437"/>
                  </a:lnTo>
                  <a:lnTo>
                    <a:pt x="4149598" y="4317657"/>
                  </a:lnTo>
                  <a:lnTo>
                    <a:pt x="4059301" y="4395851"/>
                  </a:lnTo>
                  <a:lnTo>
                    <a:pt x="3965829" y="4469180"/>
                  </a:lnTo>
                  <a:lnTo>
                    <a:pt x="3868674" y="4538510"/>
                  </a:lnTo>
                  <a:lnTo>
                    <a:pt x="3767835" y="4603026"/>
                  </a:lnTo>
                  <a:lnTo>
                    <a:pt x="3663950" y="4662665"/>
                  </a:lnTo>
                  <a:lnTo>
                    <a:pt x="3557016" y="4717491"/>
                  </a:lnTo>
                  <a:lnTo>
                    <a:pt x="3447033" y="4767059"/>
                  </a:lnTo>
                  <a:lnTo>
                    <a:pt x="3334511" y="4811801"/>
                  </a:lnTo>
                  <a:lnTo>
                    <a:pt x="3219196" y="4850523"/>
                  </a:lnTo>
                  <a:lnTo>
                    <a:pt x="3101212" y="4883962"/>
                  </a:lnTo>
                  <a:lnTo>
                    <a:pt x="2981452" y="4911775"/>
                  </a:lnTo>
                  <a:lnTo>
                    <a:pt x="2859278" y="4933556"/>
                  </a:lnTo>
                  <a:lnTo>
                    <a:pt x="2734817" y="4949266"/>
                  </a:lnTo>
                  <a:lnTo>
                    <a:pt x="2609088" y="4958943"/>
                  </a:lnTo>
                  <a:lnTo>
                    <a:pt x="2481326" y="4962169"/>
                  </a:lnTo>
                  <a:lnTo>
                    <a:pt x="2353564" y="4958943"/>
                  </a:lnTo>
                  <a:lnTo>
                    <a:pt x="2227834" y="4949266"/>
                  </a:lnTo>
                  <a:lnTo>
                    <a:pt x="2103247" y="4933556"/>
                  </a:lnTo>
                  <a:lnTo>
                    <a:pt x="1981073" y="4911788"/>
                  </a:lnTo>
                  <a:lnTo>
                    <a:pt x="1860930" y="4883962"/>
                  </a:lnTo>
                  <a:lnTo>
                    <a:pt x="1743328" y="4850523"/>
                  </a:lnTo>
                  <a:lnTo>
                    <a:pt x="1628013" y="4811801"/>
                  </a:lnTo>
                  <a:lnTo>
                    <a:pt x="1515490" y="4767059"/>
                  </a:lnTo>
                  <a:lnTo>
                    <a:pt x="1405509" y="4717491"/>
                  </a:lnTo>
                  <a:lnTo>
                    <a:pt x="1298702" y="4662665"/>
                  </a:lnTo>
                  <a:lnTo>
                    <a:pt x="1194689" y="4603026"/>
                  </a:lnTo>
                  <a:lnTo>
                    <a:pt x="1093851" y="4538510"/>
                  </a:lnTo>
                  <a:lnTo>
                    <a:pt x="996823" y="4469206"/>
                  </a:lnTo>
                  <a:lnTo>
                    <a:pt x="902842" y="4395851"/>
                  </a:lnTo>
                  <a:lnTo>
                    <a:pt x="812926" y="4317657"/>
                  </a:lnTo>
                  <a:lnTo>
                    <a:pt x="726821" y="4235869"/>
                  </a:lnTo>
                  <a:lnTo>
                    <a:pt x="644525" y="4149547"/>
                  </a:lnTo>
                  <a:lnTo>
                    <a:pt x="566674" y="4059301"/>
                  </a:lnTo>
                  <a:lnTo>
                    <a:pt x="493013" y="3965829"/>
                  </a:lnTo>
                  <a:lnTo>
                    <a:pt x="423672" y="3868674"/>
                  </a:lnTo>
                  <a:lnTo>
                    <a:pt x="359155" y="3767835"/>
                  </a:lnTo>
                  <a:lnTo>
                    <a:pt x="299465" y="3663950"/>
                  </a:lnTo>
                  <a:lnTo>
                    <a:pt x="244728" y="3557142"/>
                  </a:lnTo>
                  <a:lnTo>
                    <a:pt x="195072" y="3447033"/>
                  </a:lnTo>
                  <a:lnTo>
                    <a:pt x="150749" y="3334638"/>
                  </a:lnTo>
                  <a:lnTo>
                    <a:pt x="111633" y="3219322"/>
                  </a:lnTo>
                  <a:lnTo>
                    <a:pt x="78231" y="3101212"/>
                  </a:lnTo>
                  <a:lnTo>
                    <a:pt x="50418" y="2981451"/>
                  </a:lnTo>
                  <a:lnTo>
                    <a:pt x="28575" y="2859278"/>
                  </a:lnTo>
                  <a:lnTo>
                    <a:pt x="12953" y="2734817"/>
                  </a:lnTo>
                  <a:lnTo>
                    <a:pt x="3175" y="2609087"/>
                  </a:lnTo>
                  <a:lnTo>
                    <a:pt x="0" y="2481325"/>
                  </a:lnTo>
                  <a:lnTo>
                    <a:pt x="3175" y="2353563"/>
                  </a:lnTo>
                  <a:lnTo>
                    <a:pt x="12953" y="2227834"/>
                  </a:lnTo>
                  <a:lnTo>
                    <a:pt x="28575" y="2103246"/>
                  </a:lnTo>
                  <a:lnTo>
                    <a:pt x="50418" y="1981072"/>
                  </a:lnTo>
                  <a:lnTo>
                    <a:pt x="78231" y="1860930"/>
                  </a:lnTo>
                  <a:lnTo>
                    <a:pt x="111633" y="1743328"/>
                  </a:lnTo>
                  <a:lnTo>
                    <a:pt x="150749" y="1628013"/>
                  </a:lnTo>
                  <a:lnTo>
                    <a:pt x="195072" y="1515617"/>
                  </a:lnTo>
                  <a:lnTo>
                    <a:pt x="244728" y="1405508"/>
                  </a:lnTo>
                  <a:lnTo>
                    <a:pt x="299465" y="1298702"/>
                  </a:lnTo>
                  <a:lnTo>
                    <a:pt x="359155" y="1194689"/>
                  </a:lnTo>
                  <a:lnTo>
                    <a:pt x="423672" y="1093851"/>
                  </a:lnTo>
                  <a:lnTo>
                    <a:pt x="493013" y="996695"/>
                  </a:lnTo>
                  <a:lnTo>
                    <a:pt x="566674" y="902842"/>
                  </a:lnTo>
                  <a:lnTo>
                    <a:pt x="644525" y="813053"/>
                  </a:lnTo>
                  <a:lnTo>
                    <a:pt x="726693" y="726693"/>
                  </a:lnTo>
                  <a:lnTo>
                    <a:pt x="812926" y="644525"/>
                  </a:lnTo>
                  <a:lnTo>
                    <a:pt x="902842" y="566673"/>
                  </a:lnTo>
                  <a:lnTo>
                    <a:pt x="996696" y="493013"/>
                  </a:lnTo>
                  <a:lnTo>
                    <a:pt x="1093851" y="423671"/>
                  </a:lnTo>
                  <a:lnTo>
                    <a:pt x="1194689" y="359155"/>
                  </a:lnTo>
                  <a:lnTo>
                    <a:pt x="1298702" y="299465"/>
                  </a:lnTo>
                  <a:lnTo>
                    <a:pt x="1405509" y="244728"/>
                  </a:lnTo>
                  <a:lnTo>
                    <a:pt x="1515490" y="195071"/>
                  </a:lnTo>
                  <a:lnTo>
                    <a:pt x="1628013" y="150748"/>
                  </a:lnTo>
                  <a:lnTo>
                    <a:pt x="1743202" y="111632"/>
                  </a:lnTo>
                  <a:lnTo>
                    <a:pt x="1860930" y="78231"/>
                  </a:lnTo>
                  <a:lnTo>
                    <a:pt x="1981073" y="50418"/>
                  </a:lnTo>
                  <a:lnTo>
                    <a:pt x="2103247" y="28575"/>
                  </a:lnTo>
                  <a:lnTo>
                    <a:pt x="2227834" y="12953"/>
                  </a:lnTo>
                  <a:lnTo>
                    <a:pt x="2353564" y="3301"/>
                  </a:lnTo>
                  <a:lnTo>
                    <a:pt x="2481326" y="0"/>
                  </a:lnTo>
                  <a:close/>
                </a:path>
              </a:pathLst>
            </a:custGeom>
            <a:ln w="76200">
              <a:solidFill>
                <a:srgbClr val="8417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2" y="764666"/>
            <a:ext cx="4969764" cy="3096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8452" y="3875023"/>
            <a:ext cx="67176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Times New Roman"/>
                <a:cs typeface="Times New Roman"/>
              </a:rPr>
              <a:t>Harvardskí </a:t>
            </a:r>
            <a:r>
              <a:rPr sz="1800" spc="70" dirty="0">
                <a:latin typeface="Times New Roman"/>
                <a:cs typeface="Times New Roman"/>
              </a:rPr>
              <a:t>vedci </a:t>
            </a:r>
            <a:r>
              <a:rPr sz="1800" spc="105" dirty="0">
                <a:latin typeface="Times New Roman"/>
                <a:cs typeface="Times New Roman"/>
              </a:rPr>
              <a:t>odporúčajú </a:t>
            </a:r>
            <a:r>
              <a:rPr sz="1800" spc="85" dirty="0">
                <a:latin typeface="Times New Roman"/>
                <a:cs typeface="Times New Roman"/>
              </a:rPr>
              <a:t>polovicu taniera </a:t>
            </a:r>
            <a:r>
              <a:rPr sz="1800" spc="75" dirty="0">
                <a:latin typeface="Times New Roman"/>
                <a:cs typeface="Times New Roman"/>
              </a:rPr>
              <a:t>pokryť  </a:t>
            </a:r>
            <a:r>
              <a:rPr sz="1800" spc="114" dirty="0">
                <a:latin typeface="Times New Roman"/>
                <a:cs typeface="Times New Roman"/>
              </a:rPr>
              <a:t>rôznorodou </a:t>
            </a:r>
            <a:r>
              <a:rPr sz="1800" spc="90" dirty="0">
                <a:latin typeface="Times New Roman"/>
                <a:cs typeface="Times New Roman"/>
              </a:rPr>
              <a:t>zeleninou </a:t>
            </a:r>
            <a:r>
              <a:rPr sz="1800" spc="100" dirty="0">
                <a:latin typeface="Times New Roman"/>
                <a:cs typeface="Times New Roman"/>
              </a:rPr>
              <a:t>a </a:t>
            </a:r>
            <a:r>
              <a:rPr sz="1800" spc="75" dirty="0">
                <a:latin typeface="Times New Roman"/>
                <a:cs typeface="Times New Roman"/>
              </a:rPr>
              <a:t>ovocím </a:t>
            </a:r>
            <a:r>
              <a:rPr sz="1800" spc="65" dirty="0">
                <a:solidFill>
                  <a:srgbClr val="EC5E00"/>
                </a:solidFill>
                <a:latin typeface="Times New Roman"/>
                <a:cs typeface="Times New Roman"/>
              </a:rPr>
              <a:t>(ovociu </a:t>
            </a:r>
            <a:r>
              <a:rPr sz="1800" spc="95" dirty="0">
                <a:solidFill>
                  <a:srgbClr val="EC5E00"/>
                </a:solidFill>
                <a:latin typeface="Times New Roman"/>
                <a:cs typeface="Times New Roman"/>
              </a:rPr>
              <a:t>patrí menšia </a:t>
            </a:r>
            <a:r>
              <a:rPr sz="1800" spc="10" dirty="0">
                <a:solidFill>
                  <a:srgbClr val="EC5E00"/>
                </a:solidFill>
                <a:latin typeface="Times New Roman"/>
                <a:cs typeface="Times New Roman"/>
              </a:rPr>
              <a:t>časť </a:t>
            </a:r>
            <a:r>
              <a:rPr sz="1800" spc="90" dirty="0">
                <a:solidFill>
                  <a:srgbClr val="EC5E00"/>
                </a:solidFill>
                <a:latin typeface="Times New Roman"/>
                <a:cs typeface="Times New Roman"/>
              </a:rPr>
              <a:t>ako  </a:t>
            </a:r>
            <a:r>
              <a:rPr sz="1800" spc="60" dirty="0">
                <a:solidFill>
                  <a:srgbClr val="EC5E00"/>
                </a:solidFill>
                <a:latin typeface="Times New Roman"/>
                <a:cs typeface="Times New Roman"/>
              </a:rPr>
              <a:t>zelenine)</a:t>
            </a:r>
            <a:r>
              <a:rPr sz="1800" spc="60" dirty="0">
                <a:latin typeface="Times New Roman"/>
                <a:cs typeface="Times New Roman"/>
              </a:rPr>
              <a:t>, </a:t>
            </a:r>
            <a:r>
              <a:rPr sz="1800" spc="80" dirty="0">
                <a:latin typeface="Times New Roman"/>
                <a:cs typeface="Times New Roman"/>
              </a:rPr>
              <a:t>ktoré </a:t>
            </a:r>
            <a:r>
              <a:rPr sz="1800" spc="125" dirty="0">
                <a:latin typeface="Times New Roman"/>
                <a:cs typeface="Times New Roman"/>
              </a:rPr>
              <a:t>sú </a:t>
            </a:r>
            <a:r>
              <a:rPr sz="1800" spc="90" dirty="0">
                <a:latin typeface="Times New Roman"/>
                <a:cs typeface="Times New Roman"/>
              </a:rPr>
              <a:t>bohaté </a:t>
            </a:r>
            <a:r>
              <a:rPr sz="1800" spc="125" dirty="0">
                <a:latin typeface="Times New Roman"/>
                <a:cs typeface="Times New Roman"/>
              </a:rPr>
              <a:t>na </a:t>
            </a:r>
            <a:r>
              <a:rPr sz="1800" spc="40" dirty="0">
                <a:latin typeface="Times New Roman"/>
                <a:cs typeface="Times New Roman"/>
              </a:rPr>
              <a:t>živiny. </a:t>
            </a:r>
            <a:r>
              <a:rPr sz="1800" spc="75" dirty="0">
                <a:latin typeface="Times New Roman"/>
                <a:cs typeface="Times New Roman"/>
              </a:rPr>
              <a:t>Štvrtina </a:t>
            </a:r>
            <a:r>
              <a:rPr sz="1800" spc="85" dirty="0">
                <a:latin typeface="Times New Roman"/>
                <a:cs typeface="Times New Roman"/>
              </a:rPr>
              <a:t>taniera </a:t>
            </a:r>
            <a:r>
              <a:rPr sz="1800" spc="95" dirty="0">
                <a:latin typeface="Times New Roman"/>
                <a:cs typeface="Times New Roman"/>
              </a:rPr>
              <a:t>by </a:t>
            </a:r>
            <a:r>
              <a:rPr sz="1800" spc="100" dirty="0">
                <a:latin typeface="Times New Roman"/>
                <a:cs typeface="Times New Roman"/>
              </a:rPr>
              <a:t>mala  </a:t>
            </a:r>
            <a:r>
              <a:rPr sz="1800" spc="70" dirty="0">
                <a:latin typeface="Times New Roman"/>
                <a:cs typeface="Times New Roman"/>
              </a:rPr>
              <a:t>pozostávať </a:t>
            </a:r>
            <a:r>
              <a:rPr sz="1800" spc="100" dirty="0">
                <a:latin typeface="Times New Roman"/>
                <a:cs typeface="Times New Roman"/>
              </a:rPr>
              <a:t>z </a:t>
            </a:r>
            <a:r>
              <a:rPr sz="1800" spc="80" dirty="0">
                <a:latin typeface="Times New Roman"/>
                <a:cs typeface="Times New Roman"/>
              </a:rPr>
              <a:t>celozrnných </a:t>
            </a:r>
            <a:r>
              <a:rPr sz="1800" spc="105" dirty="0">
                <a:latin typeface="Times New Roman"/>
                <a:cs typeface="Times New Roman"/>
              </a:rPr>
              <a:t>potravín </a:t>
            </a:r>
            <a:r>
              <a:rPr sz="1800" spc="30" dirty="0">
                <a:solidFill>
                  <a:srgbClr val="EC5E00"/>
                </a:solidFill>
                <a:latin typeface="Times New Roman"/>
                <a:cs typeface="Times New Roman"/>
              </a:rPr>
              <a:t>(celé </a:t>
            </a:r>
            <a:r>
              <a:rPr sz="1800" spc="90" dirty="0">
                <a:solidFill>
                  <a:srgbClr val="EC5E00"/>
                </a:solidFill>
                <a:latin typeface="Times New Roman"/>
                <a:cs typeface="Times New Roman"/>
              </a:rPr>
              <a:t>zrná, </a:t>
            </a:r>
            <a:r>
              <a:rPr sz="1800" spc="114" dirty="0">
                <a:solidFill>
                  <a:srgbClr val="EC5E00"/>
                </a:solidFill>
                <a:latin typeface="Times New Roman"/>
                <a:cs typeface="Times New Roman"/>
              </a:rPr>
              <a:t>tmavá </a:t>
            </a:r>
            <a:r>
              <a:rPr sz="1800" spc="80" dirty="0">
                <a:solidFill>
                  <a:srgbClr val="EC5E00"/>
                </a:solidFill>
                <a:latin typeface="Times New Roman"/>
                <a:cs typeface="Times New Roman"/>
              </a:rPr>
              <a:t>ryža, </a:t>
            </a:r>
            <a:r>
              <a:rPr sz="1800" spc="90" dirty="0">
                <a:solidFill>
                  <a:srgbClr val="EC5E00"/>
                </a:solidFill>
                <a:latin typeface="Times New Roman"/>
                <a:cs typeface="Times New Roman"/>
              </a:rPr>
              <a:t>ovsené  </a:t>
            </a:r>
            <a:r>
              <a:rPr sz="1800" spc="30" dirty="0">
                <a:solidFill>
                  <a:srgbClr val="EC5E00"/>
                </a:solidFill>
                <a:latin typeface="Times New Roman"/>
                <a:cs typeface="Times New Roman"/>
              </a:rPr>
              <a:t>vločky, </a:t>
            </a:r>
            <a:r>
              <a:rPr sz="1800" spc="100" dirty="0">
                <a:solidFill>
                  <a:srgbClr val="EC5E00"/>
                </a:solidFill>
                <a:latin typeface="Times New Roman"/>
                <a:cs typeface="Times New Roman"/>
              </a:rPr>
              <a:t>pohánka, </a:t>
            </a:r>
            <a:r>
              <a:rPr sz="1800" spc="85" dirty="0">
                <a:solidFill>
                  <a:srgbClr val="EC5E00"/>
                </a:solidFill>
                <a:latin typeface="Times New Roman"/>
                <a:cs typeface="Times New Roman"/>
              </a:rPr>
              <a:t>špalda). </a:t>
            </a:r>
            <a:r>
              <a:rPr sz="1800" spc="80" dirty="0">
                <a:latin typeface="Times New Roman"/>
                <a:cs typeface="Times New Roman"/>
              </a:rPr>
              <a:t>Ďalšiu </a:t>
            </a:r>
            <a:r>
              <a:rPr sz="1800" spc="100" dirty="0">
                <a:latin typeface="Times New Roman"/>
                <a:cs typeface="Times New Roman"/>
              </a:rPr>
              <a:t>štvrtinu </a:t>
            </a:r>
            <a:r>
              <a:rPr sz="1800" spc="85" dirty="0">
                <a:latin typeface="Times New Roman"/>
                <a:cs typeface="Times New Roman"/>
              </a:rPr>
              <a:t>taniera </a:t>
            </a:r>
            <a:r>
              <a:rPr sz="1800" spc="95" dirty="0">
                <a:latin typeface="Times New Roman"/>
                <a:cs typeface="Times New Roman"/>
              </a:rPr>
              <a:t>vypĺňajú </a:t>
            </a:r>
            <a:r>
              <a:rPr sz="1800" spc="114" dirty="0">
                <a:latin typeface="Times New Roman"/>
                <a:cs typeface="Times New Roman"/>
              </a:rPr>
              <a:t>zdravé  </a:t>
            </a:r>
            <a:r>
              <a:rPr sz="1800" spc="75" dirty="0">
                <a:latin typeface="Times New Roman"/>
                <a:cs typeface="Times New Roman"/>
              </a:rPr>
              <a:t>bielkoviny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získané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z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rýb,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hydiny,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strukovín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orechov.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447</Words>
  <Application>Microsoft Office PowerPoint</Application>
  <PresentationFormat>Prezentácia na obrazovke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Office Theme</vt:lpstr>
      <vt:lpstr>Deň výživy  2021 Healthy eating plate</vt:lpstr>
      <vt:lpstr>Obsah  prezentácie:</vt:lpstr>
      <vt:lpstr>1. Vznik  Svetového  dňa výživy</vt:lpstr>
      <vt:lpstr>Pretože, výživa  je významný  faktor životného štýlu,  ktorý</vt:lpstr>
      <vt:lpstr>Snímka 5</vt:lpstr>
      <vt:lpstr>2. Potravinová pyramída</vt:lpstr>
      <vt:lpstr>Snímka 7</vt:lpstr>
      <vt:lpstr>3. Healthy  eating plate</vt:lpstr>
      <vt:lpstr>Snímka 9</vt:lpstr>
      <vt:lpstr>Snímka 10</vt:lpstr>
      <vt:lpstr>Absolútne nevhodné sú  energetické a sladené  nápoje.</vt:lpstr>
      <vt:lpstr>Snímka 12</vt:lpstr>
      <vt:lpstr>Ďakujeme za Vašu pozornosť a  prajeme dobrú chuť.                                                         kolektív 3.B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HASNV6</dc:creator>
  <cp:lastModifiedBy>uciteľ</cp:lastModifiedBy>
  <cp:revision>1</cp:revision>
  <dcterms:created xsi:type="dcterms:W3CDTF">2021-10-15T06:06:34Z</dcterms:created>
  <dcterms:modified xsi:type="dcterms:W3CDTF">2021-10-15T08:51:07Z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2021-10-15T00:00:00Z</vt:filetime>
  </property>
</Properties>
</file>